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98" r:id="rId3"/>
    <p:sldId id="377" r:id="rId4"/>
    <p:sldId id="379" r:id="rId5"/>
    <p:sldId id="381" r:id="rId6"/>
    <p:sldId id="382" r:id="rId7"/>
    <p:sldId id="384" r:id="rId8"/>
    <p:sldId id="383" r:id="rId9"/>
    <p:sldId id="385" r:id="rId10"/>
    <p:sldId id="386" r:id="rId11"/>
    <p:sldId id="387" r:id="rId12"/>
    <p:sldId id="394" r:id="rId13"/>
    <p:sldId id="392" r:id="rId14"/>
    <p:sldId id="389" r:id="rId15"/>
    <p:sldId id="390" r:id="rId16"/>
    <p:sldId id="393" r:id="rId17"/>
    <p:sldId id="380" r:id="rId18"/>
    <p:sldId id="375" r:id="rId19"/>
    <p:sldId id="395" r:id="rId20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F90"/>
    <a:srgbClr val="EF7F1A"/>
    <a:srgbClr val="C5C5C5"/>
    <a:srgbClr val="000F23"/>
    <a:srgbClr val="2A4B86"/>
    <a:srgbClr val="3E5B2A"/>
    <a:srgbClr val="0E1C6E"/>
    <a:srgbClr val="0C8EB9"/>
    <a:srgbClr val="FFFFFF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96FA11-165C-480F-B0C7-B6FA0C108A82}" v="597" dt="2022-11-18T10:29:05.576"/>
    <p1510:client id="{92B798AE-BE02-4536-B358-B4BDCB41372C}" v="107" dt="2022-11-18T10:21:07.010"/>
    <p1510:client id="{A924EEEF-6633-413D-8C89-C26F1CA3D522}" v="2060" dt="2022-11-18T09:12:16.210"/>
    <p1510:client id="{CCDE525A-E7BA-44C3-B4B2-2D6A969EF36E}" v="132" dt="2022-11-18T09:58:44.250"/>
    <p1510:client id="{CE55445B-3896-4130-B8EF-221120E812BA}" v="2363" dt="2022-11-18T09:19:31.022"/>
    <p1510:client id="{D3737919-F7D6-480B-9C0C-A2816CF50DD5}" v="715" dt="2022-11-18T10:18:00.744"/>
    <p1510:client id="{F2B87A33-61F2-4F8C-B723-551E90C241F2}" v="2406" dt="2022-11-18T09:20:44.6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49" autoAdjust="0"/>
  </p:normalViewPr>
  <p:slideViewPr>
    <p:cSldViewPr snapToGrid="0">
      <p:cViewPr varScale="1">
        <p:scale>
          <a:sx n="56" d="100"/>
          <a:sy n="56" d="100"/>
        </p:scale>
        <p:origin x="1000" y="4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khimjikunverji-my.sharepoint.com/personal/saurabh_kkcllp_in/Documents/NSV%20-%20%20India%20Land%20of%20Opportunities/Chart%20Data%20-%20Deb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khimjikunverji-my.sharepoint.com/personal/saurabh_kkcllp_in/Documents/NSV%20-%20%20India%20Land%20of%20Opportunities/Chart%20Data%20-%20Deb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khimjikunverji-my.sharepoint.com/personal/saurabh_kkcllp_in/Documents/NSV%20-%20%20India%20Land%20of%20Opportunities/Chart%20Data%20-%20Deb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khimjikunverji-my.sharepoint.com/personal/saurabh_kkcllp_in/Documents/NSV%20-%20%20India%20Land%20of%20Opportunities/Chart%20Data%20-%20Deb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PLI Incentive %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 w="19050" cap="rnd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ln w="19050" cap="rnd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1D5-4935-9FE8-2722F51BF91E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ln w="19050" cap="rnd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1D5-4935-9FE8-2722F51BF91E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ln w="19050" cap="rnd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1D5-4935-9FE8-2722F51BF91E}"/>
              </c:ext>
            </c:extLst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ln w="19050" cap="rnd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1D5-4935-9FE8-2722F51BF91E}"/>
              </c:ext>
            </c:extLst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ln w="19050" cap="rnd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1D5-4935-9FE8-2722F51BF91E}"/>
              </c:ext>
            </c:extLst>
          </c:dPt>
          <c:dPt>
            <c:idx val="5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ln w="19050" cap="rnd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1D5-4935-9FE8-2722F51BF91E}"/>
              </c:ext>
            </c:extLst>
          </c:dPt>
          <c:dPt>
            <c:idx val="6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ln w="19050" cap="rnd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1D5-4935-9FE8-2722F51BF91E}"/>
              </c:ext>
            </c:extLst>
          </c:dPt>
          <c:dPt>
            <c:idx val="7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ln w="19050" cap="rnd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1D5-4935-9FE8-2722F51BF91E}"/>
              </c:ext>
            </c:extLst>
          </c:dPt>
          <c:dPt>
            <c:idx val="8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ln w="19050" cap="rnd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1D5-4935-9FE8-2722F51BF91E}"/>
              </c:ext>
            </c:extLst>
          </c:dPt>
          <c:dPt>
            <c:idx val="9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ln w="19050" cap="rnd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1D5-4935-9FE8-2722F51BF91E}"/>
              </c:ext>
            </c:extLst>
          </c:dPt>
          <c:dPt>
            <c:idx val="10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ln w="19050" cap="rnd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C1D5-4935-9FE8-2722F51BF91E}"/>
              </c:ext>
            </c:extLst>
          </c:dPt>
          <c:dPt>
            <c:idx val="11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ln w="19050" cap="rnd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C1D5-4935-9FE8-2722F51BF91E}"/>
              </c:ext>
            </c:extLst>
          </c:dPt>
          <c:dPt>
            <c:idx val="12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ln w="19050" cap="rnd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C1D5-4935-9FE8-2722F51BF91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EF7F1A"/>
                    </a:solidFill>
                    <a:latin typeface="Mon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Large Scale Electronics Manufacturing</c:v>
                </c:pt>
                <c:pt idx="1">
                  <c:v>Auto Components</c:v>
                </c:pt>
                <c:pt idx="2">
                  <c:v>Automobile</c:v>
                </c:pt>
                <c:pt idx="3">
                  <c:v>Renewable Energy</c:v>
                </c:pt>
                <c:pt idx="4">
                  <c:v>Medical Devices</c:v>
                </c:pt>
                <c:pt idx="5">
                  <c:v>Chemicals</c:v>
                </c:pt>
                <c:pt idx="6">
                  <c:v>Pharmaceuticals Manufacturing</c:v>
                </c:pt>
                <c:pt idx="7">
                  <c:v>Telecom</c:v>
                </c:pt>
                <c:pt idx="8">
                  <c:v>Textiles &amp; Apparels</c:v>
                </c:pt>
                <c:pt idx="9">
                  <c:v>IT Hardware</c:v>
                </c:pt>
                <c:pt idx="10">
                  <c:v>Bulk Drugs</c:v>
                </c:pt>
                <c:pt idx="11">
                  <c:v>Metals &amp; Mining</c:v>
                </c:pt>
                <c:pt idx="12">
                  <c:v>White Goods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0.19</c:v>
                </c:pt>
                <c:pt idx="1">
                  <c:v>0.12</c:v>
                </c:pt>
                <c:pt idx="2">
                  <c:v>0.12</c:v>
                </c:pt>
                <c:pt idx="3">
                  <c:v>0.11</c:v>
                </c:pt>
                <c:pt idx="4">
                  <c:v>0.08</c:v>
                </c:pt>
                <c:pt idx="5">
                  <c:v>0.08</c:v>
                </c:pt>
                <c:pt idx="6">
                  <c:v>7.0000000000000007E-2</c:v>
                </c:pt>
                <c:pt idx="7">
                  <c:v>0.06</c:v>
                </c:pt>
                <c:pt idx="8">
                  <c:v>0.05</c:v>
                </c:pt>
                <c:pt idx="9">
                  <c:v>0.03</c:v>
                </c:pt>
                <c:pt idx="10">
                  <c:v>0.03</c:v>
                </c:pt>
                <c:pt idx="11">
                  <c:v>0.03</c:v>
                </c:pt>
                <c:pt idx="1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C1D5-4935-9FE8-2722F51BF9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1427007"/>
        <c:axId val="131426175"/>
      </c:barChart>
      <c:valAx>
        <c:axId val="131426175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31427007"/>
        <c:crosses val="autoZero"/>
        <c:crossBetween val="between"/>
      </c:valAx>
      <c:catAx>
        <c:axId val="131427007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rgbClr val="1B3F90"/>
                </a:solidFill>
                <a:latin typeface="Mont"/>
                <a:ea typeface="+mn-ea"/>
                <a:cs typeface="+mn-cs"/>
              </a:defRPr>
            </a:pPr>
            <a:endParaRPr lang="en-US"/>
          </a:p>
        </c:txPr>
        <c:crossAx val="13142617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84803676800498"/>
          <c:y val="0.21687242367050716"/>
          <c:w val="0.87937513383574983"/>
          <c:h val="0.666979509610452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 ₹ Lakh Crores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89-4671-8175-425484242B6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14.24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189-4671-8175-425484242B6F}"/>
                </c:ext>
              </c:extLst>
            </c:dLbl>
            <c:dLbl>
              <c:idx val="2"/>
              <c:layout>
                <c:manualLayout>
                  <c:x val="-9.6009882214018998E-3"/>
                  <c:y val="1.023880604234673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42.16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F28-4FF1-84F2-45A77758E9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FY08</c:v>
                </c:pt>
                <c:pt idx="1">
                  <c:v>FY22e</c:v>
                </c:pt>
                <c:pt idx="2">
                  <c:v>FY32e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14.14</c:v>
                </c:pt>
                <c:pt idx="2">
                  <c:v>42.16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28-4FF1-84F2-45A77758E9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55"/>
        <c:overlap val="-70"/>
        <c:axId val="1700988991"/>
        <c:axId val="1701003551"/>
      </c:barChart>
      <c:catAx>
        <c:axId val="1700988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1003551"/>
        <c:crosses val="autoZero"/>
        <c:auto val="1"/>
        <c:lblAlgn val="ctr"/>
        <c:lblOffset val="100"/>
        <c:noMultiLvlLbl val="0"/>
      </c:catAx>
      <c:valAx>
        <c:axId val="17010035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88991"/>
        <c:crosses val="autoZero"/>
        <c:crossBetween val="between"/>
      </c:valAx>
      <c:spPr>
        <a:noFill/>
        <a:ln>
          <a:noFill/>
        </a:ln>
        <a:effectLst>
          <a:outerShdw blurRad="50800" dist="50800" dir="5400000" sx="200000" sy="200000" algn="ctr" rotWithShape="0">
            <a:srgbClr val="000000">
              <a:alpha val="0"/>
            </a:srgbClr>
          </a:outerShdw>
        </a:effectLst>
      </c:spPr>
    </c:plotArea>
    <c:legend>
      <c:legendPos val="b"/>
      <c:layout>
        <c:manualLayout>
          <c:xMode val="edge"/>
          <c:yMode val="edge"/>
          <c:x val="0.33021238217527404"/>
          <c:y val="7.1012972647876177E-2"/>
          <c:w val="0.46723405024484282"/>
          <c:h val="0.132090959038344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536575" indent="-536575">
              <a:tabLst>
                <a:tab pos="4389438" algn="l"/>
              </a:tabLst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>
                <a:effectLst/>
                <a:latin typeface="Mont"/>
              </a:rPr>
              <a:t>Debt/ GDP Ratio (%) – Core Debt of Non Financial Sector</a:t>
            </a:r>
            <a:endParaRPr lang="en-IN" sz="1600">
              <a:effectLst/>
              <a:latin typeface="Mont"/>
            </a:endParaRPr>
          </a:p>
        </c:rich>
      </c:tx>
      <c:layout>
        <c:manualLayout>
          <c:xMode val="edge"/>
          <c:yMode val="edge"/>
          <c:x val="4.3690549323549134E-2"/>
          <c:y val="1.68031907539230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536575" indent="-536575">
            <a:tabLst>
              <a:tab pos="4389438" algn="l"/>
            </a:tabLst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Sheet1!$D$43</c:f>
              <c:strCache>
                <c:ptCount val="1"/>
                <c:pt idx="0">
                  <c:v>Debt/ GDP Ratio</c:v>
                </c:pt>
              </c:strCache>
            </c:strRef>
          </c:tx>
          <c:spPr>
            <a:solidFill>
              <a:srgbClr val="EF7F1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1B3F90"/>
                    </a:solidFill>
                    <a:latin typeface="Mon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Sheet1!$C$44:$C$49</c:f>
              <c:strCache>
                <c:ptCount val="6"/>
                <c:pt idx="0">
                  <c:v>Australia</c:v>
                </c:pt>
                <c:pt idx="1">
                  <c:v>Germany</c:v>
                </c:pt>
                <c:pt idx="2">
                  <c:v>India</c:v>
                </c:pt>
                <c:pt idx="3">
                  <c:v>UK</c:v>
                </c:pt>
                <c:pt idx="4">
                  <c:v>US</c:v>
                </c:pt>
                <c:pt idx="5">
                  <c:v>Japan</c:v>
                </c:pt>
              </c:strCache>
            </c:strRef>
          </c:cat>
          <c:val>
            <c:numRef>
              <c:f>Sheet1!$D$44:$D$49</c:f>
              <c:numCache>
                <c:formatCode>General</c:formatCode>
                <c:ptCount val="6"/>
                <c:pt idx="0">
                  <c:v>239</c:v>
                </c:pt>
                <c:pt idx="1">
                  <c:v>203</c:v>
                </c:pt>
                <c:pt idx="2">
                  <c:v>173</c:v>
                </c:pt>
                <c:pt idx="3">
                  <c:v>273</c:v>
                </c:pt>
                <c:pt idx="4">
                  <c:v>282</c:v>
                </c:pt>
                <c:pt idx="5">
                  <c:v>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BD-4EDB-8722-9F50D719967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736357871"/>
        <c:axId val="736358287"/>
      </c:barChart>
      <c:catAx>
        <c:axId val="7363578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B3F90"/>
                </a:solidFill>
                <a:latin typeface="Mont"/>
                <a:ea typeface="+mn-ea"/>
                <a:cs typeface="+mn-cs"/>
              </a:defRPr>
            </a:pPr>
            <a:endParaRPr lang="en-US"/>
          </a:p>
        </c:txPr>
        <c:crossAx val="736358287"/>
        <c:crosses val="autoZero"/>
        <c:auto val="1"/>
        <c:lblAlgn val="ctr"/>
        <c:lblOffset val="100"/>
        <c:noMultiLvlLbl val="0"/>
      </c:catAx>
      <c:valAx>
        <c:axId val="73635828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363578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"/>
                <a:ea typeface="+mn-ea"/>
                <a:cs typeface="+mn-cs"/>
              </a:defRPr>
            </a:pPr>
            <a:r>
              <a:rPr lang="en-US" sz="1600" b="1" i="0" baseline="0">
                <a:effectLst/>
                <a:latin typeface="Mont"/>
              </a:rPr>
              <a:t>Household Debt (%) to GDP Ratio</a:t>
            </a:r>
            <a:endParaRPr lang="en-IN" sz="1600">
              <a:effectLst/>
              <a:latin typeface="Mon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717391304347826E-2"/>
          <c:y val="0.28880772346124461"/>
          <c:w val="0.94021739130434778"/>
          <c:h val="0.473916865329565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Sheet1!$D$15</c:f>
              <c:strCache>
                <c:ptCount val="1"/>
                <c:pt idx="0">
                  <c:v>Household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EF7F1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BBC-4F98-A3C9-EBD2298F9B5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EF7F1A"/>
                    </a:solidFill>
                    <a:latin typeface="Mon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Sheet1!$C$16:$C$21</c:f>
              <c:strCache>
                <c:ptCount val="6"/>
                <c:pt idx="0">
                  <c:v>Australia</c:v>
                </c:pt>
                <c:pt idx="1">
                  <c:v>Germany</c:v>
                </c:pt>
                <c:pt idx="2">
                  <c:v>India</c:v>
                </c:pt>
                <c:pt idx="3">
                  <c:v>UK</c:v>
                </c:pt>
                <c:pt idx="4">
                  <c:v>US</c:v>
                </c:pt>
                <c:pt idx="5">
                  <c:v>Japan</c:v>
                </c:pt>
              </c:strCache>
            </c:strRef>
          </c:cat>
          <c:val>
            <c:numRef>
              <c:f>Sheet1!$D$16:$D$21</c:f>
              <c:numCache>
                <c:formatCode>General</c:formatCode>
                <c:ptCount val="6"/>
                <c:pt idx="0">
                  <c:v>118</c:v>
                </c:pt>
                <c:pt idx="1">
                  <c:v>56</c:v>
                </c:pt>
                <c:pt idx="2">
                  <c:v>37</c:v>
                </c:pt>
                <c:pt idx="3">
                  <c:v>84</c:v>
                </c:pt>
                <c:pt idx="4">
                  <c:v>76</c:v>
                </c:pt>
                <c:pt idx="5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F8-456D-8E57-A2FEDD86A7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6418047"/>
        <c:axId val="96424287"/>
      </c:barChart>
      <c:catAx>
        <c:axId val="96418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B3F90"/>
                </a:solidFill>
                <a:latin typeface="Mont"/>
                <a:ea typeface="+mn-ea"/>
                <a:cs typeface="+mn-cs"/>
              </a:defRPr>
            </a:pPr>
            <a:endParaRPr lang="en-US"/>
          </a:p>
        </c:txPr>
        <c:crossAx val="96424287"/>
        <c:crosses val="autoZero"/>
        <c:auto val="1"/>
        <c:lblAlgn val="ctr"/>
        <c:lblOffset val="100"/>
        <c:noMultiLvlLbl val="0"/>
      </c:catAx>
      <c:valAx>
        <c:axId val="9642428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64180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>
          <a:latin typeface="Mont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>
                <a:effectLst/>
                <a:latin typeface="Mont"/>
              </a:rPr>
              <a:t>Corporate Debt (%) to GDP Ratio</a:t>
            </a:r>
            <a:endParaRPr lang="en-IN" sz="1600">
              <a:effectLst/>
              <a:latin typeface="Mont"/>
            </a:endParaRPr>
          </a:p>
        </c:rich>
      </c:tx>
      <c:layout>
        <c:manualLayout>
          <c:xMode val="edge"/>
          <c:yMode val="edge"/>
          <c:x val="0.19627000254000507"/>
          <c:y val="0.114835131713786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Sheet1!$D$24</c:f>
              <c:strCache>
                <c:ptCount val="1"/>
                <c:pt idx="0">
                  <c:v>Corporate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EF7F1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372-49CE-A6B4-B331E00B9E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EF7F1A"/>
                    </a:solidFill>
                    <a:latin typeface="Mon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Sheet1!$C$25:$C$30</c:f>
              <c:strCache>
                <c:ptCount val="6"/>
                <c:pt idx="0">
                  <c:v>Australia</c:v>
                </c:pt>
                <c:pt idx="1">
                  <c:v>Germany</c:v>
                </c:pt>
                <c:pt idx="2">
                  <c:v>India</c:v>
                </c:pt>
                <c:pt idx="3">
                  <c:v>UK</c:v>
                </c:pt>
                <c:pt idx="4">
                  <c:v>US</c:v>
                </c:pt>
                <c:pt idx="5">
                  <c:v>Japan</c:v>
                </c:pt>
              </c:strCache>
            </c:strRef>
          </c:cat>
          <c:val>
            <c:numRef>
              <c:f>Sheet1!$D$25:$D$30</c:f>
              <c:numCache>
                <c:formatCode>General</c:formatCode>
                <c:ptCount val="6"/>
                <c:pt idx="0">
                  <c:v>64</c:v>
                </c:pt>
                <c:pt idx="1">
                  <c:v>73</c:v>
                </c:pt>
                <c:pt idx="2">
                  <c:v>51</c:v>
                </c:pt>
                <c:pt idx="3">
                  <c:v>70</c:v>
                </c:pt>
                <c:pt idx="4">
                  <c:v>82</c:v>
                </c:pt>
                <c:pt idx="5">
                  <c:v>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89-421D-9407-EBD8411684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5335951"/>
        <c:axId val="205338031"/>
      </c:barChart>
      <c:catAx>
        <c:axId val="205335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B3F90"/>
                </a:solidFill>
                <a:latin typeface="Mont"/>
                <a:ea typeface="+mn-ea"/>
                <a:cs typeface="+mn-cs"/>
              </a:defRPr>
            </a:pPr>
            <a:endParaRPr lang="en-US"/>
          </a:p>
        </c:txPr>
        <c:crossAx val="205338031"/>
        <c:crosses val="autoZero"/>
        <c:auto val="1"/>
        <c:lblAlgn val="ctr"/>
        <c:lblOffset val="100"/>
        <c:noMultiLvlLbl val="0"/>
      </c:catAx>
      <c:valAx>
        <c:axId val="20533803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53359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>
                <a:effectLst/>
                <a:latin typeface="Mont"/>
              </a:rPr>
              <a:t>Government Debt (%) to GDP Ratio</a:t>
            </a:r>
            <a:endParaRPr lang="en-IN" sz="1400">
              <a:effectLst/>
              <a:latin typeface="Mont"/>
            </a:endParaRPr>
          </a:p>
        </c:rich>
      </c:tx>
      <c:layout>
        <c:manualLayout>
          <c:xMode val="edge"/>
          <c:yMode val="edge"/>
          <c:x val="0.22129665676513091"/>
          <c:y val="0.159452283317393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Sheet1!$D$34</c:f>
              <c:strCache>
                <c:ptCount val="1"/>
                <c:pt idx="0">
                  <c:v>Government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EF7F1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AAD-4B4A-8B30-690EF388AEF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1B3F90"/>
                    </a:solidFill>
                    <a:latin typeface="Mon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Sheet1!$C$35:$C$40</c:f>
              <c:strCache>
                <c:ptCount val="6"/>
                <c:pt idx="0">
                  <c:v>Australia</c:v>
                </c:pt>
                <c:pt idx="1">
                  <c:v>Germany</c:v>
                </c:pt>
                <c:pt idx="2">
                  <c:v>India</c:v>
                </c:pt>
                <c:pt idx="3">
                  <c:v>UK</c:v>
                </c:pt>
                <c:pt idx="4">
                  <c:v>US</c:v>
                </c:pt>
                <c:pt idx="5">
                  <c:v>Japan</c:v>
                </c:pt>
              </c:strCache>
            </c:strRef>
          </c:cat>
          <c:val>
            <c:numRef>
              <c:f>Sheet1!$D$35:$D$40</c:f>
              <c:numCache>
                <c:formatCode>General</c:formatCode>
                <c:ptCount val="6"/>
                <c:pt idx="0">
                  <c:v>57</c:v>
                </c:pt>
                <c:pt idx="1">
                  <c:v>74</c:v>
                </c:pt>
                <c:pt idx="2">
                  <c:v>85</c:v>
                </c:pt>
                <c:pt idx="3">
                  <c:v>119</c:v>
                </c:pt>
                <c:pt idx="4">
                  <c:v>124</c:v>
                </c:pt>
                <c:pt idx="5">
                  <c:v>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6F-409F-93D9-65E7F363F2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7082255"/>
        <c:axId val="147078095"/>
      </c:barChart>
      <c:catAx>
        <c:axId val="147082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B3F90"/>
                </a:solidFill>
                <a:latin typeface="Mont"/>
                <a:ea typeface="+mn-ea"/>
                <a:cs typeface="+mn-cs"/>
              </a:defRPr>
            </a:pPr>
            <a:endParaRPr lang="en-US"/>
          </a:p>
        </c:txPr>
        <c:crossAx val="147078095"/>
        <c:crosses val="autoZero"/>
        <c:auto val="1"/>
        <c:lblAlgn val="ctr"/>
        <c:lblOffset val="100"/>
        <c:noMultiLvlLbl val="0"/>
      </c:catAx>
      <c:valAx>
        <c:axId val="1470780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7082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0.50209</cdr:x>
      <cdr:y>0.53571</cdr:y>
    </cdr:from>
    <cdr:to>
      <cdr:x>0.58751</cdr:x>
      <cdr:y>0.59349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D09A9786-9EEC-4155-6F1D-7EE1121AE58D}"/>
            </a:ext>
          </a:extLst>
        </cdr:cNvPr>
        <cdr:cNvSpPr txBox="1"/>
      </cdr:nvSpPr>
      <cdr:spPr>
        <a:xfrm xmlns:a="http://schemas.openxmlformats.org/drawingml/2006/main">
          <a:off x="1328307" y="1328960"/>
          <a:ext cx="225981" cy="143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Bef>
              <a:spcPts val="600"/>
            </a:spcBef>
            <a:buSzPct val="100000"/>
          </a:pPr>
          <a:endParaRPr lang="en-IN" sz="1100" dirty="0">
            <a:solidFill>
              <a:srgbClr val="313131"/>
            </a:solidFill>
          </a:endParaRPr>
        </a:p>
      </cdr:txBody>
    </cdr:sp>
  </cdr:relSizeAnchor>
  <cdr:relSizeAnchor xmlns:cdr="http://schemas.openxmlformats.org/drawingml/2006/chartDrawing">
    <cdr:from>
      <cdr:x>0.81941</cdr:x>
      <cdr:y>0.2372</cdr:y>
    </cdr:from>
    <cdr:to>
      <cdr:x>0.90483</cdr:x>
      <cdr:y>0.29498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73E77DB2-74B0-39FC-ABF6-AC9BF6F39524}"/>
            </a:ext>
          </a:extLst>
        </cdr:cNvPr>
        <cdr:cNvSpPr txBox="1"/>
      </cdr:nvSpPr>
      <cdr:spPr>
        <a:xfrm xmlns:a="http://schemas.openxmlformats.org/drawingml/2006/main">
          <a:off x="2167793" y="588424"/>
          <a:ext cx="225981" cy="1433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Bef>
              <a:spcPts val="600"/>
            </a:spcBef>
            <a:buSzPct val="100000"/>
          </a:pPr>
          <a:endParaRPr lang="en-IN" sz="1100" dirty="0">
            <a:solidFill>
              <a:srgbClr val="313131"/>
            </a:solidFill>
          </a:endParaRPr>
        </a:p>
      </cdr:txBody>
    </cdr:sp>
  </cdr:relSizeAnchor>
  <cdr:relSizeAnchor xmlns:cdr="http://schemas.openxmlformats.org/drawingml/2006/chartDrawing">
    <cdr:from>
      <cdr:x>0.26074</cdr:x>
      <cdr:y>0.71935</cdr:y>
    </cdr:from>
    <cdr:to>
      <cdr:x>0.34616</cdr:x>
      <cdr:y>0.80539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F800251-CC89-CDDC-7D8C-163F9F85C38D}"/>
            </a:ext>
          </a:extLst>
        </cdr:cNvPr>
        <cdr:cNvSpPr txBox="1"/>
      </cdr:nvSpPr>
      <cdr:spPr>
        <a:xfrm xmlns:a="http://schemas.openxmlformats.org/drawingml/2006/main">
          <a:off x="663569" y="1415339"/>
          <a:ext cx="217385" cy="1692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Bef>
              <a:spcPts val="600"/>
            </a:spcBef>
            <a:buSzPct val="100000"/>
          </a:pPr>
          <a:r>
            <a:rPr lang="en-US" sz="1100" dirty="0">
              <a:solidFill>
                <a:srgbClr val="313131"/>
              </a:solidFill>
            </a:rPr>
            <a:t>4</a:t>
          </a:r>
          <a:endParaRPr lang="en-IN" sz="1100" dirty="0">
            <a:solidFill>
              <a:srgbClr val="31313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424DBEB7-11EB-4708-9591-90790DE5BF06}" type="datetimeFigureOut">
              <a:rPr lang="en-IN" smtClean="0"/>
              <a:t>13-12-2023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1DD48121-5239-4E13-A86C-29B07D63BA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3248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B3215-CAA6-4831-B299-B98061850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AB17AB-FEF7-4D3E-A48A-33A7C07A58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B4075-1675-4EE7-97E6-47DDAFF98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AC0E-4387-472B-8FFF-A4F3927A1B10}" type="datetimeFigureOut">
              <a:rPr lang="en-IN" smtClean="0"/>
              <a:t>13-12-2023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7A224-3E08-488D-8A73-58D30075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65FDE-48F4-4D9B-A9D1-5D4852E97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DE2C-4B76-45A2-849B-157C573EDA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854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80E4F-C261-4487-884A-D64AE5457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67A64D-2EFE-4E35-A515-875929443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31281-60FF-4887-B8BE-1E649989A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AC0E-4387-472B-8FFF-A4F3927A1B10}" type="datetimeFigureOut">
              <a:rPr lang="en-IN" smtClean="0"/>
              <a:t>13-12-2023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321A1-D93B-4588-BD3F-86A302C59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811D6-473E-4D3B-958A-0F3B7FD4C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DE2C-4B76-45A2-849B-157C573EDA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3764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A5CE5D-443C-4A74-B693-433E2BE414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1AE0E1-EBC2-4CE1-A8D1-A57F1A758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D2419-8FE2-4A49-ADCB-F7E6B0C50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AC0E-4387-472B-8FFF-A4F3927A1B10}" type="datetimeFigureOut">
              <a:rPr lang="en-IN" smtClean="0"/>
              <a:t>13-12-2023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8B6C8-2B90-4485-A07B-F68297355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E263E-DDF3-4D72-B92A-2828100D5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DE2C-4B76-45A2-849B-157C573EDA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5349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047BB-51D9-45E7-BE4E-07A08BA5D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DFAAC-2CA8-4201-AC09-6812B0E17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94E05-5613-4B36-8011-BAA51091D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AC0E-4387-472B-8FFF-A4F3927A1B10}" type="datetimeFigureOut">
              <a:rPr lang="en-IN" smtClean="0"/>
              <a:t>13-12-2023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AD38C-F345-4067-B192-6E45EB94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4A55F-992B-4A85-9900-0460602A5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DE2C-4B76-45A2-849B-157C573EDA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1177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4E29A-F5CB-4CE6-88C6-D5DFAAB08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A70B6-600C-4844-BF01-000B3B396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918FE-890B-453F-85EB-88DDD8952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AC0E-4387-472B-8FFF-A4F3927A1B10}" type="datetimeFigureOut">
              <a:rPr lang="en-IN" smtClean="0"/>
              <a:t>13-12-2023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D53E4-861D-426A-98D6-DC19A806D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D78A2-FC6F-4251-B26E-86EF58027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DE2C-4B76-45A2-849B-157C573EDA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9771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428B0-62B3-4768-81FF-3652A26B6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D4D7A-D1B4-43A9-B407-350D76FC15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290EF-30E5-4DE6-BC6D-7137FC023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1DEBF4-5C34-46D4-9AC6-A056241B3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AC0E-4387-472B-8FFF-A4F3927A1B10}" type="datetimeFigureOut">
              <a:rPr lang="en-IN" smtClean="0"/>
              <a:t>13-12-2023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364FAE-206B-4113-A9FD-4ABFC28C0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97D0FD-B63C-490E-AB73-9CF28350B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DE2C-4B76-45A2-849B-157C573EDA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031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B4C93-E2CE-46B7-B40C-AA88547A1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68AB1-8601-4DE0-8657-DBF028ABD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399D0-3032-4B01-907B-43ED7ED06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25EE22-A198-41E2-8B69-735EBA545D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B7F0A5-2C83-4B6E-9AA9-04EC436699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EDE1AC-E036-48C0-9CAF-0F6B6FFD5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AC0E-4387-472B-8FFF-A4F3927A1B10}" type="datetimeFigureOut">
              <a:rPr lang="en-IN" smtClean="0"/>
              <a:t>13-12-2023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6EAB5F-2D5F-4146-B2E1-FBBCD95AE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9CC67B-F1ED-48A6-B6BD-CE936E5DE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DE2C-4B76-45A2-849B-157C573EDA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5235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1D92D-65F1-4617-ACBD-80DBA3215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05AC5C-477C-4F1B-82CC-89115ECE4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AC0E-4387-472B-8FFF-A4F3927A1B10}" type="datetimeFigureOut">
              <a:rPr lang="en-IN" smtClean="0"/>
              <a:t>13-12-2023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8A3A1B-99FC-4537-8BD8-6456CED19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AD7115-6F78-44EC-A285-99F5C4AAA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DE2C-4B76-45A2-849B-157C573EDA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4813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140B97-8614-4C67-9E7D-367789402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AC0E-4387-472B-8FFF-A4F3927A1B10}" type="datetimeFigureOut">
              <a:rPr lang="en-IN" smtClean="0"/>
              <a:t>13-12-2023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D86615-4D14-48FD-A3A9-751EA008E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FCFDA-07C8-494F-AFC0-564DB2C0F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DE2C-4B76-45A2-849B-157C573EDA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4058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D8A4-A53F-4560-829B-29812F6FA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49D46-A95E-4A6A-8798-4E50C69FD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36A83F-DC00-4AAA-A2CD-3E0A25B65A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B2F8AA-9FDC-447F-A2FB-7008275B9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AC0E-4387-472B-8FFF-A4F3927A1B10}" type="datetimeFigureOut">
              <a:rPr lang="en-IN" smtClean="0"/>
              <a:t>13-12-2023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5B2EA8-B045-40A0-95AE-EACC2C23A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AF8280-13AA-4C4E-BCF3-EB0D23895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DE2C-4B76-45A2-849B-157C573EDA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2535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9F21C-AA75-418A-99B7-62A3123D6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F92C36-D15C-4629-91B8-66AD0B57ED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DEEEA1-E95A-45D2-9D17-1D1F6169A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2DDB66-9A1C-4165-82CF-BFFD9136B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AC0E-4387-472B-8FFF-A4F3927A1B10}" type="datetimeFigureOut">
              <a:rPr lang="en-IN" smtClean="0"/>
              <a:t>13-12-2023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8CEB72-7C57-4127-91B4-9006D89B5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DCBF7-65D5-416E-9E31-BFD94FAC9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DE2C-4B76-45A2-849B-157C573EDA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7453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36801E-5A3F-421D-8CE8-352DB2BBB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5D066-4061-4EDD-B0A0-350E4F331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0EDA2-77D7-4C6D-AD5B-509637BC5E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0AC0E-4387-472B-8FFF-A4F3927A1B10}" type="datetimeFigureOut">
              <a:rPr lang="en-IN" smtClean="0"/>
              <a:t>13-12-2023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881B1-46A6-42BC-A94A-C5BBE83122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E1C6E"/>
                </a:solidFill>
              </a:defRPr>
            </a:lvl1pPr>
          </a:lstStyle>
          <a:p>
            <a:r>
              <a:rPr lang="en-US" dirty="0"/>
              <a:t>CA Nilesh Vikamsey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8991A-BF28-4DD2-BB23-ECB75E90E9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EDE2C-4B76-45A2-849B-157C573EDA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086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sv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svg"/><Relationship Id="rId5" Type="http://schemas.openxmlformats.org/officeDocument/2006/relationships/image" Target="../media/image90.png"/><Relationship Id="rId10" Type="http://schemas.openxmlformats.org/officeDocument/2006/relationships/image" Target="../media/image95.svg"/><Relationship Id="rId4" Type="http://schemas.openxmlformats.org/officeDocument/2006/relationships/image" Target="../media/image89.svg"/><Relationship Id="rId9" Type="http://schemas.openxmlformats.org/officeDocument/2006/relationships/image" Target="../media/image9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sv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svg"/><Relationship Id="rId5" Type="http://schemas.openxmlformats.org/officeDocument/2006/relationships/image" Target="../media/image98.png"/><Relationship Id="rId10" Type="http://schemas.openxmlformats.org/officeDocument/2006/relationships/image" Target="../media/image103.svg"/><Relationship Id="rId4" Type="http://schemas.openxmlformats.org/officeDocument/2006/relationships/image" Target="../media/image97.svg"/><Relationship Id="rId9" Type="http://schemas.openxmlformats.org/officeDocument/2006/relationships/image" Target="../media/image10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svg"/><Relationship Id="rId13" Type="http://schemas.openxmlformats.org/officeDocument/2006/relationships/image" Target="../media/image80.png"/><Relationship Id="rId18" Type="http://schemas.openxmlformats.org/officeDocument/2006/relationships/image" Target="../media/image117.sv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12" Type="http://schemas.openxmlformats.org/officeDocument/2006/relationships/image" Target="../media/image113.svg"/><Relationship Id="rId17" Type="http://schemas.openxmlformats.org/officeDocument/2006/relationships/image" Target="../media/image116.png"/><Relationship Id="rId2" Type="http://schemas.openxmlformats.org/officeDocument/2006/relationships/image" Target="../media/image1.png"/><Relationship Id="rId16" Type="http://schemas.openxmlformats.org/officeDocument/2006/relationships/image" Target="../media/image11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sv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5" Type="http://schemas.openxmlformats.org/officeDocument/2006/relationships/image" Target="../media/image114.png"/><Relationship Id="rId10" Type="http://schemas.openxmlformats.org/officeDocument/2006/relationships/image" Target="../media/image111.svg"/><Relationship Id="rId4" Type="http://schemas.openxmlformats.org/officeDocument/2006/relationships/image" Target="../media/image105.svg"/><Relationship Id="rId9" Type="http://schemas.openxmlformats.org/officeDocument/2006/relationships/image" Target="../media/image110.png"/><Relationship Id="rId14" Type="http://schemas.openxmlformats.org/officeDocument/2006/relationships/image" Target="../media/image81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svg"/><Relationship Id="rId13" Type="http://schemas.openxmlformats.org/officeDocument/2006/relationships/image" Target="../media/image128.png"/><Relationship Id="rId18" Type="http://schemas.openxmlformats.org/officeDocument/2006/relationships/image" Target="../media/image34.svg"/><Relationship Id="rId3" Type="http://schemas.openxmlformats.org/officeDocument/2006/relationships/image" Target="../media/image118.png"/><Relationship Id="rId21" Type="http://schemas.openxmlformats.org/officeDocument/2006/relationships/image" Target="../media/image132.png"/><Relationship Id="rId7" Type="http://schemas.openxmlformats.org/officeDocument/2006/relationships/image" Target="../media/image122.png"/><Relationship Id="rId12" Type="http://schemas.openxmlformats.org/officeDocument/2006/relationships/image" Target="../media/image127.svg"/><Relationship Id="rId17" Type="http://schemas.openxmlformats.org/officeDocument/2006/relationships/image" Target="../media/image33.png"/><Relationship Id="rId2" Type="http://schemas.openxmlformats.org/officeDocument/2006/relationships/image" Target="../media/image1.png"/><Relationship Id="rId16" Type="http://schemas.openxmlformats.org/officeDocument/2006/relationships/image" Target="../media/image36.svg"/><Relationship Id="rId20" Type="http://schemas.openxmlformats.org/officeDocument/2006/relationships/image" Target="../media/image13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svg"/><Relationship Id="rId11" Type="http://schemas.openxmlformats.org/officeDocument/2006/relationships/image" Target="../media/image126.png"/><Relationship Id="rId5" Type="http://schemas.openxmlformats.org/officeDocument/2006/relationships/image" Target="../media/image120.png"/><Relationship Id="rId15" Type="http://schemas.openxmlformats.org/officeDocument/2006/relationships/image" Target="../media/image35.png"/><Relationship Id="rId10" Type="http://schemas.openxmlformats.org/officeDocument/2006/relationships/image" Target="../media/image125.svg"/><Relationship Id="rId19" Type="http://schemas.openxmlformats.org/officeDocument/2006/relationships/image" Target="../media/image130.png"/><Relationship Id="rId4" Type="http://schemas.openxmlformats.org/officeDocument/2006/relationships/image" Target="../media/image119.svg"/><Relationship Id="rId9" Type="http://schemas.openxmlformats.org/officeDocument/2006/relationships/image" Target="../media/image124.png"/><Relationship Id="rId14" Type="http://schemas.openxmlformats.org/officeDocument/2006/relationships/image" Target="../media/image129.svg"/><Relationship Id="rId22" Type="http://schemas.openxmlformats.org/officeDocument/2006/relationships/image" Target="../media/image133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svg"/><Relationship Id="rId3" Type="http://schemas.openxmlformats.org/officeDocument/2006/relationships/chart" Target="../charts/chart3.xml"/><Relationship Id="rId7" Type="http://schemas.openxmlformats.org/officeDocument/2006/relationships/image" Target="../media/image1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46.pn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12" Type="http://schemas.openxmlformats.org/officeDocument/2006/relationships/image" Target="../media/image1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11" Type="http://schemas.openxmlformats.org/officeDocument/2006/relationships/image" Target="../media/image144.png"/><Relationship Id="rId5" Type="http://schemas.openxmlformats.org/officeDocument/2006/relationships/image" Target="../media/image138.svg"/><Relationship Id="rId10" Type="http://schemas.openxmlformats.org/officeDocument/2006/relationships/image" Target="../media/image143.png"/><Relationship Id="rId4" Type="http://schemas.openxmlformats.org/officeDocument/2006/relationships/image" Target="../media/image137.png"/><Relationship Id="rId9" Type="http://schemas.openxmlformats.org/officeDocument/2006/relationships/image" Target="../media/image142.png"/><Relationship Id="rId14" Type="http://schemas.openxmlformats.org/officeDocument/2006/relationships/image" Target="../media/image1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Relationship Id="rId14" Type="http://schemas.openxmlformats.org/officeDocument/2006/relationships/image" Target="../media/image4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svg"/><Relationship Id="rId17" Type="http://schemas.openxmlformats.org/officeDocument/2006/relationships/chart" Target="../charts/chart2.xml"/><Relationship Id="rId2" Type="http://schemas.openxmlformats.org/officeDocument/2006/relationships/image" Target="../media/image1.png"/><Relationship Id="rId16" Type="http://schemas.openxmlformats.org/officeDocument/2006/relationships/image" Target="../media/image5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sv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svg"/><Relationship Id="rId4" Type="http://schemas.openxmlformats.org/officeDocument/2006/relationships/image" Target="../media/image42.svg"/><Relationship Id="rId9" Type="http://schemas.openxmlformats.org/officeDocument/2006/relationships/image" Target="../media/image47.png"/><Relationship Id="rId14" Type="http://schemas.openxmlformats.org/officeDocument/2006/relationships/image" Target="../media/image5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13" Type="http://schemas.openxmlformats.org/officeDocument/2006/relationships/image" Target="../media/image58.png"/><Relationship Id="rId18" Type="http://schemas.openxmlformats.org/officeDocument/2006/relationships/image" Target="../media/image63.svg"/><Relationship Id="rId26" Type="http://schemas.openxmlformats.org/officeDocument/2006/relationships/image" Target="../media/image71.png"/><Relationship Id="rId3" Type="http://schemas.openxmlformats.org/officeDocument/2006/relationships/image" Target="../media/image35.png"/><Relationship Id="rId21" Type="http://schemas.openxmlformats.org/officeDocument/2006/relationships/image" Target="../media/image66.png"/><Relationship Id="rId7" Type="http://schemas.openxmlformats.org/officeDocument/2006/relationships/image" Target="../media/image55.png"/><Relationship Id="rId12" Type="http://schemas.openxmlformats.org/officeDocument/2006/relationships/image" Target="../media/image57.svg"/><Relationship Id="rId17" Type="http://schemas.openxmlformats.org/officeDocument/2006/relationships/image" Target="../media/image62.png"/><Relationship Id="rId25" Type="http://schemas.openxmlformats.org/officeDocument/2006/relationships/image" Target="../media/image70.png"/><Relationship Id="rId2" Type="http://schemas.openxmlformats.org/officeDocument/2006/relationships/image" Target="../media/image1.png"/><Relationship Id="rId16" Type="http://schemas.openxmlformats.org/officeDocument/2006/relationships/image" Target="../media/image61.svg"/><Relationship Id="rId20" Type="http://schemas.openxmlformats.org/officeDocument/2006/relationships/image" Target="../media/image65.jpeg"/><Relationship Id="rId29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11" Type="http://schemas.openxmlformats.org/officeDocument/2006/relationships/image" Target="../media/image9.png"/><Relationship Id="rId24" Type="http://schemas.openxmlformats.org/officeDocument/2006/relationships/image" Target="../media/image69.jpeg"/><Relationship Id="rId5" Type="http://schemas.openxmlformats.org/officeDocument/2006/relationships/image" Target="../media/image11.png"/><Relationship Id="rId15" Type="http://schemas.openxmlformats.org/officeDocument/2006/relationships/image" Target="../media/image60.png"/><Relationship Id="rId23" Type="http://schemas.openxmlformats.org/officeDocument/2006/relationships/image" Target="../media/image68.png"/><Relationship Id="rId28" Type="http://schemas.openxmlformats.org/officeDocument/2006/relationships/image" Target="../media/image73.png"/><Relationship Id="rId10" Type="http://schemas.openxmlformats.org/officeDocument/2006/relationships/image" Target="../media/image34.svg"/><Relationship Id="rId19" Type="http://schemas.openxmlformats.org/officeDocument/2006/relationships/image" Target="../media/image64.png"/><Relationship Id="rId4" Type="http://schemas.openxmlformats.org/officeDocument/2006/relationships/image" Target="../media/image36.svg"/><Relationship Id="rId9" Type="http://schemas.openxmlformats.org/officeDocument/2006/relationships/image" Target="../media/image33.png"/><Relationship Id="rId14" Type="http://schemas.openxmlformats.org/officeDocument/2006/relationships/image" Target="../media/image59.svg"/><Relationship Id="rId22" Type="http://schemas.openxmlformats.org/officeDocument/2006/relationships/image" Target="../media/image67.jpeg"/><Relationship Id="rId27" Type="http://schemas.openxmlformats.org/officeDocument/2006/relationships/image" Target="../media/image72.png"/><Relationship Id="rId30" Type="http://schemas.openxmlformats.org/officeDocument/2006/relationships/image" Target="../media/image7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13" Type="http://schemas.openxmlformats.org/officeDocument/2006/relationships/image" Target="../media/image86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sv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svg"/><Relationship Id="rId4" Type="http://schemas.openxmlformats.org/officeDocument/2006/relationships/image" Target="../media/image77.svg"/><Relationship Id="rId9" Type="http://schemas.openxmlformats.org/officeDocument/2006/relationships/image" Target="../media/image82.png"/><Relationship Id="rId14" Type="http://schemas.openxmlformats.org/officeDocument/2006/relationships/image" Target="../media/image8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B224BF48-A1CB-489F-83C6-AD6B31AFD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394147" y="16152"/>
            <a:ext cx="3121703" cy="2794480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F542094-31D4-B2FC-D73C-D0B361191F51}"/>
              </a:ext>
            </a:extLst>
          </p:cNvPr>
          <p:cNvSpPr/>
          <p:nvPr/>
        </p:nvSpPr>
        <p:spPr>
          <a:xfrm>
            <a:off x="7524181" y="-15332"/>
            <a:ext cx="4724400" cy="2609850"/>
          </a:xfrm>
          <a:custGeom>
            <a:avLst/>
            <a:gdLst>
              <a:gd name="connsiteX0" fmla="*/ 22288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266950 w 4724400"/>
              <a:gd name="connsiteY4" fmla="*/ 38100 h 2609850"/>
              <a:gd name="connsiteX5" fmla="*/ 2228850 w 4724400"/>
              <a:gd name="connsiteY5" fmla="*/ 0 h 260985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2266950 w 4724400"/>
              <a:gd name="connsiteY4" fmla="*/ 19050 h 2590800"/>
              <a:gd name="connsiteX5" fmla="*/ 1949450 w 4724400"/>
              <a:gd name="connsiteY5" fmla="*/ 95250 h 259080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1949450 w 4724400"/>
              <a:gd name="connsiteY4" fmla="*/ 95250 h 2590800"/>
              <a:gd name="connsiteX0" fmla="*/ 20891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089150 w 4724400"/>
              <a:gd name="connsiteY4" fmla="*/ 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400" h="2609850">
                <a:moveTo>
                  <a:pt x="2089150" y="0"/>
                </a:moveTo>
                <a:lnTo>
                  <a:pt x="0" y="990600"/>
                </a:lnTo>
                <a:lnTo>
                  <a:pt x="4724400" y="2609850"/>
                </a:lnTo>
                <a:lnTo>
                  <a:pt x="4705350" y="19050"/>
                </a:lnTo>
                <a:lnTo>
                  <a:pt x="208915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8A0CB2-D964-4D77-BBD2-1850FB070C65}"/>
              </a:ext>
            </a:extLst>
          </p:cNvPr>
          <p:cNvSpPr/>
          <p:nvPr/>
        </p:nvSpPr>
        <p:spPr>
          <a:xfrm>
            <a:off x="0" y="0"/>
            <a:ext cx="6254276" cy="6857999"/>
          </a:xfrm>
          <a:prstGeom prst="rect">
            <a:avLst/>
          </a:prstGeom>
          <a:gradFill flip="none" rotWithShape="1">
            <a:gsLst>
              <a:gs pos="0">
                <a:srgbClr val="0E1C6E"/>
              </a:gs>
              <a:gs pos="100000">
                <a:srgbClr val="192559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F2216D3-FB67-4A04-81C5-3AFF784FE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47" y="-201451"/>
            <a:ext cx="5452281" cy="383022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A580A25-2F55-456C-B8C1-BE4C063536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275" y="5874928"/>
            <a:ext cx="5913721" cy="979386"/>
          </a:xfrm>
          <a:prstGeom prst="rect">
            <a:avLst/>
          </a:pr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304840F-FF3F-46D0-9F82-DBA35CF481A6}"/>
              </a:ext>
            </a:extLst>
          </p:cNvPr>
          <p:cNvSpPr/>
          <p:nvPr/>
        </p:nvSpPr>
        <p:spPr>
          <a:xfrm>
            <a:off x="818676" y="1259698"/>
            <a:ext cx="5435600" cy="5626100"/>
          </a:xfrm>
          <a:custGeom>
            <a:avLst/>
            <a:gdLst>
              <a:gd name="connsiteX0" fmla="*/ 6210300 w 6248400"/>
              <a:gd name="connsiteY0" fmla="*/ 0 h 5029200"/>
              <a:gd name="connsiteX1" fmla="*/ 0 w 6248400"/>
              <a:gd name="connsiteY1" fmla="*/ 5029200 h 5029200"/>
              <a:gd name="connsiteX2" fmla="*/ 6248400 w 6248400"/>
              <a:gd name="connsiteY2" fmla="*/ 5029200 h 5029200"/>
              <a:gd name="connsiteX3" fmla="*/ 6210300 w 6248400"/>
              <a:gd name="connsiteY3" fmla="*/ 0 h 5029200"/>
              <a:gd name="connsiteX0" fmla="*/ 6261100 w 6261100"/>
              <a:gd name="connsiteY0" fmla="*/ 0 h 5626100"/>
              <a:gd name="connsiteX1" fmla="*/ 0 w 6261100"/>
              <a:gd name="connsiteY1" fmla="*/ 5626100 h 5626100"/>
              <a:gd name="connsiteX2" fmla="*/ 6248400 w 6261100"/>
              <a:gd name="connsiteY2" fmla="*/ 5626100 h 5626100"/>
              <a:gd name="connsiteX3" fmla="*/ 6261100 w 6261100"/>
              <a:gd name="connsiteY3" fmla="*/ 0 h 5626100"/>
              <a:gd name="connsiteX0" fmla="*/ 5676900 w 5676900"/>
              <a:gd name="connsiteY0" fmla="*/ 0 h 5626100"/>
              <a:gd name="connsiteX1" fmla="*/ 0 w 5676900"/>
              <a:gd name="connsiteY1" fmla="*/ 5575300 h 5626100"/>
              <a:gd name="connsiteX2" fmla="*/ 5664200 w 5676900"/>
              <a:gd name="connsiteY2" fmla="*/ 5626100 h 5626100"/>
              <a:gd name="connsiteX3" fmla="*/ 5676900 w 5676900"/>
              <a:gd name="connsiteY3" fmla="*/ 0 h 5626100"/>
              <a:gd name="connsiteX0" fmla="*/ 5308600 w 5308600"/>
              <a:gd name="connsiteY0" fmla="*/ 0 h 5626100"/>
              <a:gd name="connsiteX1" fmla="*/ 0 w 5308600"/>
              <a:gd name="connsiteY1" fmla="*/ 5600700 h 5626100"/>
              <a:gd name="connsiteX2" fmla="*/ 5295900 w 5308600"/>
              <a:gd name="connsiteY2" fmla="*/ 5626100 h 5626100"/>
              <a:gd name="connsiteX3" fmla="*/ 5308600 w 5308600"/>
              <a:gd name="connsiteY3" fmla="*/ 0 h 5626100"/>
              <a:gd name="connsiteX0" fmla="*/ 5422900 w 5422900"/>
              <a:gd name="connsiteY0" fmla="*/ 0 h 5626100"/>
              <a:gd name="connsiteX1" fmla="*/ 0 w 5422900"/>
              <a:gd name="connsiteY1" fmla="*/ 5562600 h 5626100"/>
              <a:gd name="connsiteX2" fmla="*/ 5410200 w 5422900"/>
              <a:gd name="connsiteY2" fmla="*/ 5626100 h 5626100"/>
              <a:gd name="connsiteX3" fmla="*/ 5422900 w 5422900"/>
              <a:gd name="connsiteY3" fmla="*/ 0 h 5626100"/>
              <a:gd name="connsiteX0" fmla="*/ 5435600 w 5435600"/>
              <a:gd name="connsiteY0" fmla="*/ 0 h 5626100"/>
              <a:gd name="connsiteX1" fmla="*/ 0 w 5435600"/>
              <a:gd name="connsiteY1" fmla="*/ 5613400 h 5626100"/>
              <a:gd name="connsiteX2" fmla="*/ 5422900 w 5435600"/>
              <a:gd name="connsiteY2" fmla="*/ 5626100 h 5626100"/>
              <a:gd name="connsiteX3" fmla="*/ 5435600 w 5435600"/>
              <a:gd name="connsiteY3" fmla="*/ 0 h 562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5600" h="5626100">
                <a:moveTo>
                  <a:pt x="5435600" y="0"/>
                </a:moveTo>
                <a:lnTo>
                  <a:pt x="0" y="5613400"/>
                </a:lnTo>
                <a:lnTo>
                  <a:pt x="5422900" y="5626100"/>
                </a:lnTo>
                <a:cubicBezTo>
                  <a:pt x="5427133" y="3750733"/>
                  <a:pt x="5431367" y="1875367"/>
                  <a:pt x="5435600" y="0"/>
                </a:cubicBezTo>
                <a:close/>
              </a:path>
            </a:pathLst>
          </a:custGeom>
          <a:solidFill>
            <a:srgbClr val="0B6A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66A9C2E-C3F6-4258-AF0E-C25986EBCA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5161" y="3394670"/>
            <a:ext cx="3901062" cy="34911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DFF043-7438-5649-42EB-F7662F0AA6FE}"/>
              </a:ext>
            </a:extLst>
          </p:cNvPr>
          <p:cNvSpPr txBox="1"/>
          <p:nvPr/>
        </p:nvSpPr>
        <p:spPr>
          <a:xfrm>
            <a:off x="6589927" y="3196237"/>
            <a:ext cx="5624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EF7F1A"/>
                </a:solidFill>
                <a:latin typeface="Mont"/>
              </a:rPr>
              <a:t>India - </a:t>
            </a:r>
            <a:r>
              <a:rPr lang="en-US" sz="3200" b="1" dirty="0">
                <a:solidFill>
                  <a:srgbClr val="EF7F1A"/>
                </a:solidFill>
                <a:latin typeface="Mont"/>
              </a:rPr>
              <a:t>A Land of Opportunities</a:t>
            </a:r>
            <a:endParaRPr lang="en-IN" sz="3200" b="1" dirty="0">
              <a:solidFill>
                <a:srgbClr val="EF7F1A"/>
              </a:solidFill>
              <a:latin typeface="Mon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E5F375-4DC3-CAA2-7214-811E9DB5D769}"/>
              </a:ext>
            </a:extLst>
          </p:cNvPr>
          <p:cNvSpPr txBox="1"/>
          <p:nvPr/>
        </p:nvSpPr>
        <p:spPr>
          <a:xfrm>
            <a:off x="8338688" y="5090108"/>
            <a:ext cx="377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B3F90"/>
                </a:solidFill>
                <a:latin typeface="Mont"/>
              </a:rPr>
              <a:t>CA Nilesh Vikamsey</a:t>
            </a:r>
            <a:endParaRPr lang="en-IN" sz="2800" dirty="0">
              <a:solidFill>
                <a:srgbClr val="1B3F90"/>
              </a:solidFill>
              <a:latin typeface="Mon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7CB17E-05A7-B7E8-E992-87CB53C9D58C}"/>
              </a:ext>
            </a:extLst>
          </p:cNvPr>
          <p:cNvSpPr txBox="1"/>
          <p:nvPr/>
        </p:nvSpPr>
        <p:spPr>
          <a:xfrm>
            <a:off x="8338688" y="5532689"/>
            <a:ext cx="3609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B3F90"/>
                </a:solidFill>
                <a:latin typeface="Mont"/>
              </a:rPr>
              <a:t>15 December 2023 – 16 December 2023</a:t>
            </a:r>
            <a:endParaRPr lang="en-IN" sz="1600" dirty="0">
              <a:solidFill>
                <a:srgbClr val="1B3F90"/>
              </a:solidFill>
              <a:latin typeface="Mon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845C26-0580-3087-A6FB-E09AF4E74371}"/>
              </a:ext>
            </a:extLst>
          </p:cNvPr>
          <p:cNvSpPr txBox="1"/>
          <p:nvPr/>
        </p:nvSpPr>
        <p:spPr>
          <a:xfrm>
            <a:off x="6208702" y="613800"/>
            <a:ext cx="5906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EF7F1A"/>
                </a:solidFill>
                <a:latin typeface="Mont"/>
              </a:rPr>
              <a:t>Institute of Chartered Accountants of India</a:t>
            </a:r>
          </a:p>
          <a:p>
            <a:pPr algn="ctr"/>
            <a:r>
              <a:rPr lang="en-US" sz="2000" b="1" dirty="0">
                <a:solidFill>
                  <a:srgbClr val="EF7F1A"/>
                </a:solidFill>
                <a:latin typeface="Mont"/>
              </a:rPr>
              <a:t>Eastern India Regional Council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197C69-3BDA-ED15-59ED-412E54449540}"/>
              </a:ext>
            </a:extLst>
          </p:cNvPr>
          <p:cNvSpPr txBox="1"/>
          <p:nvPr/>
        </p:nvSpPr>
        <p:spPr>
          <a:xfrm>
            <a:off x="6270957" y="1656153"/>
            <a:ext cx="5624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EF7F1A"/>
                </a:solidFill>
                <a:latin typeface="Mont"/>
              </a:rPr>
              <a:t>48</a:t>
            </a:r>
            <a:r>
              <a:rPr lang="en-US" sz="2800" b="1" baseline="30000" dirty="0">
                <a:solidFill>
                  <a:srgbClr val="EF7F1A"/>
                </a:solidFill>
                <a:latin typeface="Mont"/>
              </a:rPr>
              <a:t>th</a:t>
            </a:r>
            <a:r>
              <a:rPr lang="en-US" sz="2800" b="1" dirty="0">
                <a:solidFill>
                  <a:srgbClr val="EF7F1A"/>
                </a:solidFill>
                <a:latin typeface="Mont"/>
              </a:rPr>
              <a:t> Regional Conference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Mont"/>
              </a:rPr>
              <a:t>“CAPACITY”</a:t>
            </a:r>
            <a:endParaRPr lang="en-IN" sz="2400" dirty="0">
              <a:solidFill>
                <a:schemeClr val="accent5">
                  <a:lumMod val="75000"/>
                </a:schemeClr>
              </a:solidFill>
              <a:latin typeface="Mont"/>
            </a:endParaRPr>
          </a:p>
        </p:txBody>
      </p:sp>
    </p:spTree>
    <p:extLst>
      <p:ext uri="{BB962C8B-B14F-4D97-AF65-F5344CB8AC3E}">
        <p14:creationId xmlns:p14="http://schemas.microsoft.com/office/powerpoint/2010/main" val="2359324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FD2C74-1CAA-4A81-B9C4-3EC49A95CB70}"/>
              </a:ext>
            </a:extLst>
          </p:cNvPr>
          <p:cNvSpPr/>
          <p:nvPr/>
        </p:nvSpPr>
        <p:spPr>
          <a:xfrm>
            <a:off x="0" y="0"/>
            <a:ext cx="9753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2EE5F2A-AA98-4624-B27D-10BF184A6C41}"/>
              </a:ext>
            </a:extLst>
          </p:cNvPr>
          <p:cNvSpPr/>
          <p:nvPr/>
        </p:nvSpPr>
        <p:spPr>
          <a:xfrm>
            <a:off x="7486650" y="0"/>
            <a:ext cx="4724400" cy="2609850"/>
          </a:xfrm>
          <a:custGeom>
            <a:avLst/>
            <a:gdLst>
              <a:gd name="connsiteX0" fmla="*/ 22288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266950 w 4724400"/>
              <a:gd name="connsiteY4" fmla="*/ 38100 h 2609850"/>
              <a:gd name="connsiteX5" fmla="*/ 2228850 w 4724400"/>
              <a:gd name="connsiteY5" fmla="*/ 0 h 260985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2266950 w 4724400"/>
              <a:gd name="connsiteY4" fmla="*/ 19050 h 2590800"/>
              <a:gd name="connsiteX5" fmla="*/ 1949450 w 4724400"/>
              <a:gd name="connsiteY5" fmla="*/ 95250 h 259080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1949450 w 4724400"/>
              <a:gd name="connsiteY4" fmla="*/ 95250 h 2590800"/>
              <a:gd name="connsiteX0" fmla="*/ 20891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089150 w 4724400"/>
              <a:gd name="connsiteY4" fmla="*/ 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400" h="2609850">
                <a:moveTo>
                  <a:pt x="2089150" y="0"/>
                </a:moveTo>
                <a:lnTo>
                  <a:pt x="0" y="990600"/>
                </a:lnTo>
                <a:lnTo>
                  <a:pt x="4724400" y="2609850"/>
                </a:lnTo>
                <a:lnTo>
                  <a:pt x="4705350" y="19050"/>
                </a:lnTo>
                <a:lnTo>
                  <a:pt x="208915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C88978-323D-4FAD-8178-697C6C3FF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074831" y="16152"/>
            <a:ext cx="3121703" cy="279448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58F3F6F-DD56-4A82-97FD-7271C02422A4}"/>
              </a:ext>
            </a:extLst>
          </p:cNvPr>
          <p:cNvSpPr/>
          <p:nvPr/>
        </p:nvSpPr>
        <p:spPr>
          <a:xfrm flipH="1" flipV="1">
            <a:off x="0" y="6096000"/>
            <a:ext cx="2381250" cy="762000"/>
          </a:xfrm>
          <a:custGeom>
            <a:avLst/>
            <a:gdLst>
              <a:gd name="connsiteX0" fmla="*/ 0 w 2381250"/>
              <a:gd name="connsiteY0" fmla="*/ 0 h 762000"/>
              <a:gd name="connsiteX1" fmla="*/ 2381250 w 2381250"/>
              <a:gd name="connsiteY1" fmla="*/ 0 h 762000"/>
              <a:gd name="connsiteX2" fmla="*/ 2381250 w 2381250"/>
              <a:gd name="connsiteY2" fmla="*/ 762000 h 762000"/>
              <a:gd name="connsiteX3" fmla="*/ 0 w 2381250"/>
              <a:gd name="connsiteY3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0" h="762000">
                <a:moveTo>
                  <a:pt x="0" y="0"/>
                </a:moveTo>
                <a:lnTo>
                  <a:pt x="2381250" y="0"/>
                </a:lnTo>
                <a:lnTo>
                  <a:pt x="2381250" y="762000"/>
                </a:lnTo>
                <a:lnTo>
                  <a:pt x="0" y="0"/>
                </a:lnTo>
                <a:close/>
              </a:path>
            </a:pathLst>
          </a:custGeom>
          <a:solidFill>
            <a:srgbClr val="EF7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80DD9A-6E69-4166-832D-96C004436A20}"/>
              </a:ext>
            </a:extLst>
          </p:cNvPr>
          <p:cNvSpPr txBox="1"/>
          <p:nvPr/>
        </p:nvSpPr>
        <p:spPr>
          <a:xfrm>
            <a:off x="378278" y="449344"/>
            <a:ext cx="5293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" b="1">
                <a:solidFill>
                  <a:srgbClr val="1B3F90"/>
                </a:solidFill>
              </a:rPr>
              <a:t>Sunrise Opportunities in India !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6E6059B-9158-44BB-8D50-AED92E8440D3}"/>
              </a:ext>
            </a:extLst>
          </p:cNvPr>
          <p:cNvSpPr/>
          <p:nvPr/>
        </p:nvSpPr>
        <p:spPr>
          <a:xfrm>
            <a:off x="9442450" y="-5081"/>
            <a:ext cx="2752725" cy="66675"/>
          </a:xfrm>
          <a:custGeom>
            <a:avLst/>
            <a:gdLst>
              <a:gd name="connsiteX0" fmla="*/ 22288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266950 w 4724400"/>
              <a:gd name="connsiteY4" fmla="*/ 38100 h 2609850"/>
              <a:gd name="connsiteX5" fmla="*/ 2228850 w 4724400"/>
              <a:gd name="connsiteY5" fmla="*/ 0 h 260985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2266950 w 4724400"/>
              <a:gd name="connsiteY4" fmla="*/ 19050 h 2590800"/>
              <a:gd name="connsiteX5" fmla="*/ 1949450 w 4724400"/>
              <a:gd name="connsiteY5" fmla="*/ 95250 h 259080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1949450 w 4724400"/>
              <a:gd name="connsiteY4" fmla="*/ 95250 h 2590800"/>
              <a:gd name="connsiteX0" fmla="*/ 20891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089150 w 4724400"/>
              <a:gd name="connsiteY4" fmla="*/ 0 h 2609850"/>
              <a:gd name="connsiteX0" fmla="*/ 120650 w 2755900"/>
              <a:gd name="connsiteY0" fmla="*/ 0 h 2609850"/>
              <a:gd name="connsiteX1" fmla="*/ 0 w 2755900"/>
              <a:gd name="connsiteY1" fmla="*/ 63500 h 2609850"/>
              <a:gd name="connsiteX2" fmla="*/ 2755900 w 2755900"/>
              <a:gd name="connsiteY2" fmla="*/ 2609850 h 2609850"/>
              <a:gd name="connsiteX3" fmla="*/ 2736850 w 2755900"/>
              <a:gd name="connsiteY3" fmla="*/ 19050 h 2609850"/>
              <a:gd name="connsiteX4" fmla="*/ 120650 w 2755900"/>
              <a:gd name="connsiteY4" fmla="*/ 0 h 2609850"/>
              <a:gd name="connsiteX0" fmla="*/ 120650 w 2743200"/>
              <a:gd name="connsiteY0" fmla="*/ 0 h 95250"/>
              <a:gd name="connsiteX1" fmla="*/ 0 w 2743200"/>
              <a:gd name="connsiteY1" fmla="*/ 63500 h 95250"/>
              <a:gd name="connsiteX2" fmla="*/ 2743200 w 2743200"/>
              <a:gd name="connsiteY2" fmla="*/ 95250 h 95250"/>
              <a:gd name="connsiteX3" fmla="*/ 2736850 w 2743200"/>
              <a:gd name="connsiteY3" fmla="*/ 19050 h 95250"/>
              <a:gd name="connsiteX4" fmla="*/ 120650 w 2743200"/>
              <a:gd name="connsiteY4" fmla="*/ 0 h 95250"/>
              <a:gd name="connsiteX0" fmla="*/ 120650 w 2743200"/>
              <a:gd name="connsiteY0" fmla="*/ 0 h 95250"/>
              <a:gd name="connsiteX1" fmla="*/ 0 w 2743200"/>
              <a:gd name="connsiteY1" fmla="*/ 63500 h 95250"/>
              <a:gd name="connsiteX2" fmla="*/ 2743200 w 2743200"/>
              <a:gd name="connsiteY2" fmla="*/ 95250 h 95250"/>
              <a:gd name="connsiteX3" fmla="*/ 2736850 w 2743200"/>
              <a:gd name="connsiteY3" fmla="*/ 19050 h 95250"/>
              <a:gd name="connsiteX4" fmla="*/ 120650 w 2743200"/>
              <a:gd name="connsiteY4" fmla="*/ 0 h 95250"/>
              <a:gd name="connsiteX0" fmla="*/ 120650 w 2743200"/>
              <a:gd name="connsiteY0" fmla="*/ 0 h 85725"/>
              <a:gd name="connsiteX1" fmla="*/ 0 w 2743200"/>
              <a:gd name="connsiteY1" fmla="*/ 53975 h 85725"/>
              <a:gd name="connsiteX2" fmla="*/ 2743200 w 2743200"/>
              <a:gd name="connsiteY2" fmla="*/ 85725 h 85725"/>
              <a:gd name="connsiteX3" fmla="*/ 2736850 w 2743200"/>
              <a:gd name="connsiteY3" fmla="*/ 9525 h 85725"/>
              <a:gd name="connsiteX4" fmla="*/ 120650 w 2743200"/>
              <a:gd name="connsiteY4" fmla="*/ 0 h 85725"/>
              <a:gd name="connsiteX0" fmla="*/ 120650 w 2746375"/>
              <a:gd name="connsiteY0" fmla="*/ 0 h 85725"/>
              <a:gd name="connsiteX1" fmla="*/ 0 w 2746375"/>
              <a:gd name="connsiteY1" fmla="*/ 53975 h 85725"/>
              <a:gd name="connsiteX2" fmla="*/ 2743200 w 2746375"/>
              <a:gd name="connsiteY2" fmla="*/ 85725 h 85725"/>
              <a:gd name="connsiteX3" fmla="*/ 2746375 w 2746375"/>
              <a:gd name="connsiteY3" fmla="*/ 3175 h 85725"/>
              <a:gd name="connsiteX4" fmla="*/ 120650 w 2746375"/>
              <a:gd name="connsiteY4" fmla="*/ 0 h 85725"/>
              <a:gd name="connsiteX0" fmla="*/ 120650 w 2746375"/>
              <a:gd name="connsiteY0" fmla="*/ 0 h 66675"/>
              <a:gd name="connsiteX1" fmla="*/ 0 w 2746375"/>
              <a:gd name="connsiteY1" fmla="*/ 53975 h 66675"/>
              <a:gd name="connsiteX2" fmla="*/ 2743200 w 2746375"/>
              <a:gd name="connsiteY2" fmla="*/ 66675 h 66675"/>
              <a:gd name="connsiteX3" fmla="*/ 2746375 w 2746375"/>
              <a:gd name="connsiteY3" fmla="*/ 3175 h 66675"/>
              <a:gd name="connsiteX4" fmla="*/ 120650 w 2746375"/>
              <a:gd name="connsiteY4" fmla="*/ 0 h 66675"/>
              <a:gd name="connsiteX0" fmla="*/ 127000 w 2752725"/>
              <a:gd name="connsiteY0" fmla="*/ 0 h 66675"/>
              <a:gd name="connsiteX1" fmla="*/ 0 w 2752725"/>
              <a:gd name="connsiteY1" fmla="*/ 60325 h 66675"/>
              <a:gd name="connsiteX2" fmla="*/ 2749550 w 2752725"/>
              <a:gd name="connsiteY2" fmla="*/ 66675 h 66675"/>
              <a:gd name="connsiteX3" fmla="*/ 2752725 w 2752725"/>
              <a:gd name="connsiteY3" fmla="*/ 3175 h 66675"/>
              <a:gd name="connsiteX4" fmla="*/ 127000 w 2752725"/>
              <a:gd name="connsiteY4" fmla="*/ 0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2725" h="66675">
                <a:moveTo>
                  <a:pt x="127000" y="0"/>
                </a:moveTo>
                <a:cubicBezTo>
                  <a:pt x="83608" y="24342"/>
                  <a:pt x="40217" y="39158"/>
                  <a:pt x="0" y="60325"/>
                </a:cubicBezTo>
                <a:lnTo>
                  <a:pt x="2749550" y="66675"/>
                </a:lnTo>
                <a:lnTo>
                  <a:pt x="2752725" y="3175"/>
                </a:lnTo>
                <a:lnTo>
                  <a:pt x="127000" y="0"/>
                </a:lnTo>
                <a:close/>
              </a:path>
            </a:pathLst>
          </a:custGeom>
          <a:solidFill>
            <a:srgbClr val="EF7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48824F-76A6-44BC-9462-9F5B18FCB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097" y="4063520"/>
            <a:ext cx="3121703" cy="2794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1B4132-FC72-70D3-FD10-E7CED454D64F}"/>
              </a:ext>
            </a:extLst>
          </p:cNvPr>
          <p:cNvSpPr txBox="1"/>
          <p:nvPr/>
        </p:nvSpPr>
        <p:spPr>
          <a:xfrm>
            <a:off x="502298" y="1004407"/>
            <a:ext cx="11091031" cy="58477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just"/>
            <a:r>
              <a:rPr lang="en-US" sz="1600" noProof="1">
                <a:solidFill>
                  <a:srgbClr val="1B3F90"/>
                </a:solidFill>
                <a:latin typeface="Mont"/>
              </a:rPr>
              <a:t>Government recognises the potential of sunrise opportunities and aims to enhance domestic productivity by implementing compassionate policies, light-touch regulations, facilitative actions, and promote research and development.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4888746-C244-5D4A-ABD3-6AF6157B8C44}"/>
              </a:ext>
            </a:extLst>
          </p:cNvPr>
          <p:cNvGrpSpPr/>
          <p:nvPr/>
        </p:nvGrpSpPr>
        <p:grpSpPr>
          <a:xfrm>
            <a:off x="390069" y="2048210"/>
            <a:ext cx="11639792" cy="4360446"/>
            <a:chOff x="375862" y="2113886"/>
            <a:chExt cx="11639792" cy="436044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F23DBD-6316-3BAA-CACE-52FE7F162FF1}"/>
                </a:ext>
              </a:extLst>
            </p:cNvPr>
            <p:cNvSpPr txBox="1"/>
            <p:nvPr/>
          </p:nvSpPr>
          <p:spPr>
            <a:xfrm>
              <a:off x="405359" y="2381858"/>
              <a:ext cx="2305083" cy="63094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marL="285750" indent="-285750">
                <a:buClr>
                  <a:schemeClr val="bg1"/>
                </a:buClr>
                <a:buFont typeface="Wingdings" panose="05000000000000000000" pitchFamily="2" charset="2"/>
                <a:buChar char="§"/>
              </a:pPr>
              <a:r>
                <a:rPr lang="en-US" sz="1500" b="1" noProof="1">
                  <a:solidFill>
                    <a:srgbClr val="EF7F1A"/>
                  </a:solidFill>
                  <a:latin typeface="Mont"/>
                </a:rPr>
                <a:t>₹ 0.62 Lakh Crores</a:t>
              </a:r>
              <a:r>
                <a:rPr lang="en-US" sz="1500" b="1" noProof="1">
                  <a:solidFill>
                    <a:srgbClr val="1B3F90"/>
                  </a:solidFill>
                  <a:latin typeface="Mont"/>
                </a:rPr>
                <a:t> </a:t>
              </a:r>
              <a:r>
                <a:rPr lang="en-US" sz="1500" noProof="1">
                  <a:solidFill>
                    <a:srgbClr val="1B3F90"/>
                  </a:solidFill>
                  <a:latin typeface="Mont"/>
                </a:rPr>
                <a:t>by 2025, CAGR - </a:t>
              </a:r>
              <a:r>
                <a:rPr lang="en-US" sz="1500" b="1" noProof="1">
                  <a:solidFill>
                    <a:srgbClr val="EF7F1A"/>
                  </a:solidFill>
                  <a:latin typeface="Mont"/>
                </a:rPr>
                <a:t>20.2%</a:t>
              </a:r>
              <a:r>
                <a:rPr lang="en-US" sz="1500" noProof="1">
                  <a:solidFill>
                    <a:srgbClr val="1B3F90"/>
                  </a:solidFill>
                  <a:latin typeface="Mont"/>
                </a:rPr>
                <a:t> </a:t>
              </a:r>
            </a:p>
            <a:p>
              <a:pPr marL="285750" indent="-285750">
                <a:buClr>
                  <a:schemeClr val="bg1"/>
                </a:buClr>
                <a:buFont typeface="Wingdings" panose="05000000000000000000" pitchFamily="2" charset="2"/>
                <a:buChar char="§"/>
              </a:pPr>
              <a:endParaRPr lang="en-US" sz="500" noProof="1">
                <a:solidFill>
                  <a:srgbClr val="1B3F90"/>
                </a:solidFill>
                <a:latin typeface="Mont"/>
              </a:endParaRPr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F7E078EC-7DE4-9910-FAEC-1D4AEF1C0E84}"/>
                </a:ext>
              </a:extLst>
            </p:cNvPr>
            <p:cNvSpPr/>
            <p:nvPr/>
          </p:nvSpPr>
          <p:spPr>
            <a:xfrm>
              <a:off x="4709370" y="3979909"/>
              <a:ext cx="582042" cy="126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600" extrusionOk="0">
                  <a:moveTo>
                    <a:pt x="2011" y="21600"/>
                  </a:moveTo>
                  <a:cubicBezTo>
                    <a:pt x="2861" y="21600"/>
                    <a:pt x="3634" y="18747"/>
                    <a:pt x="3943" y="14875"/>
                  </a:cubicBezTo>
                  <a:lnTo>
                    <a:pt x="21563" y="14875"/>
                  </a:lnTo>
                  <a:lnTo>
                    <a:pt x="21563" y="6725"/>
                  </a:lnTo>
                  <a:lnTo>
                    <a:pt x="3943" y="6725"/>
                  </a:lnTo>
                  <a:cubicBezTo>
                    <a:pt x="3634" y="2649"/>
                    <a:pt x="2900" y="0"/>
                    <a:pt x="2050" y="0"/>
                  </a:cubicBezTo>
                  <a:cubicBezTo>
                    <a:pt x="890" y="0"/>
                    <a:pt x="2" y="4890"/>
                    <a:pt x="2" y="10800"/>
                  </a:cubicBezTo>
                  <a:cubicBezTo>
                    <a:pt x="-37" y="16709"/>
                    <a:pt x="890" y="21600"/>
                    <a:pt x="2011" y="21600"/>
                  </a:cubicBezTo>
                  <a:close/>
                </a:path>
              </a:pathLst>
            </a:custGeom>
            <a:solidFill>
              <a:srgbClr val="1B3F9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1400" b="1">
                <a:solidFill>
                  <a:schemeClr val="bg1"/>
                </a:solidFill>
              </a:endParaRPr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B0977599-A8F8-F2A2-3248-B0EF2D4A8BB1}"/>
                </a:ext>
              </a:extLst>
            </p:cNvPr>
            <p:cNvSpPr/>
            <p:nvPr/>
          </p:nvSpPr>
          <p:spPr>
            <a:xfrm>
              <a:off x="6757278" y="2627857"/>
              <a:ext cx="878400" cy="633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19" y="2964"/>
                  </a:moveTo>
                  <a:lnTo>
                    <a:pt x="19088" y="2964"/>
                  </a:lnTo>
                  <a:cubicBezTo>
                    <a:pt x="19285" y="3776"/>
                    <a:pt x="19753" y="4304"/>
                    <a:pt x="20295" y="4304"/>
                  </a:cubicBezTo>
                  <a:cubicBezTo>
                    <a:pt x="21034" y="4304"/>
                    <a:pt x="21600" y="3329"/>
                    <a:pt x="21600" y="2152"/>
                  </a:cubicBezTo>
                  <a:cubicBezTo>
                    <a:pt x="21600" y="934"/>
                    <a:pt x="21009" y="0"/>
                    <a:pt x="20295" y="0"/>
                  </a:cubicBezTo>
                  <a:cubicBezTo>
                    <a:pt x="19753" y="0"/>
                    <a:pt x="19260" y="568"/>
                    <a:pt x="19063" y="1340"/>
                  </a:cubicBezTo>
                  <a:lnTo>
                    <a:pt x="11600" y="1340"/>
                  </a:lnTo>
                  <a:lnTo>
                    <a:pt x="0" y="20463"/>
                  </a:lnTo>
                  <a:lnTo>
                    <a:pt x="690" y="21600"/>
                  </a:lnTo>
                  <a:lnTo>
                    <a:pt x="12019" y="2964"/>
                  </a:lnTo>
                  <a:close/>
                </a:path>
              </a:pathLst>
            </a:custGeom>
            <a:solidFill>
              <a:srgbClr val="B3B3B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1400" b="1">
                <a:solidFill>
                  <a:schemeClr val="bg1"/>
                </a:solidFill>
              </a:endParaRPr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7E026D2A-A571-9C90-D5BC-EB33E7267AAF}"/>
                </a:ext>
              </a:extLst>
            </p:cNvPr>
            <p:cNvSpPr/>
            <p:nvPr/>
          </p:nvSpPr>
          <p:spPr>
            <a:xfrm>
              <a:off x="6757278" y="4803780"/>
              <a:ext cx="878400" cy="635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600" extrusionOk="0">
                  <a:moveTo>
                    <a:pt x="20296" y="17337"/>
                  </a:moveTo>
                  <a:cubicBezTo>
                    <a:pt x="19755" y="17337"/>
                    <a:pt x="19263" y="17905"/>
                    <a:pt x="19066" y="18677"/>
                  </a:cubicBezTo>
                  <a:lnTo>
                    <a:pt x="12005" y="18677"/>
                  </a:lnTo>
                  <a:lnTo>
                    <a:pt x="689" y="0"/>
                  </a:lnTo>
                  <a:lnTo>
                    <a:pt x="0" y="1137"/>
                  </a:lnTo>
                  <a:lnTo>
                    <a:pt x="11587" y="20260"/>
                  </a:lnTo>
                  <a:lnTo>
                    <a:pt x="19041" y="20260"/>
                  </a:lnTo>
                  <a:cubicBezTo>
                    <a:pt x="19238" y="21072"/>
                    <a:pt x="19706" y="21600"/>
                    <a:pt x="20247" y="21600"/>
                  </a:cubicBezTo>
                  <a:cubicBezTo>
                    <a:pt x="20985" y="21600"/>
                    <a:pt x="21551" y="20626"/>
                    <a:pt x="21551" y="19448"/>
                  </a:cubicBezTo>
                  <a:cubicBezTo>
                    <a:pt x="21600" y="18311"/>
                    <a:pt x="21010" y="17337"/>
                    <a:pt x="20296" y="17337"/>
                  </a:cubicBezTo>
                  <a:close/>
                </a:path>
              </a:pathLst>
            </a:custGeom>
            <a:solidFill>
              <a:srgbClr val="1B3F9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1400" b="1">
                <a:solidFill>
                  <a:schemeClr val="bg1"/>
                </a:solidFill>
              </a:endParaRPr>
            </a:p>
          </p:txBody>
        </p:sp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77E44206-6650-FB61-7FB4-42A918AEF0EA}"/>
                </a:ext>
              </a:extLst>
            </p:cNvPr>
            <p:cNvSpPr/>
            <p:nvPr/>
          </p:nvSpPr>
          <p:spPr>
            <a:xfrm>
              <a:off x="4789878" y="4803780"/>
              <a:ext cx="880614" cy="635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81" y="18636"/>
                  </a:moveTo>
                  <a:lnTo>
                    <a:pt x="2512" y="18636"/>
                  </a:lnTo>
                  <a:cubicBezTo>
                    <a:pt x="2315" y="17824"/>
                    <a:pt x="1847" y="17296"/>
                    <a:pt x="1305" y="17296"/>
                  </a:cubicBezTo>
                  <a:cubicBezTo>
                    <a:pt x="566" y="17296"/>
                    <a:pt x="0" y="18271"/>
                    <a:pt x="0" y="19448"/>
                  </a:cubicBezTo>
                  <a:cubicBezTo>
                    <a:pt x="0" y="20666"/>
                    <a:pt x="591" y="21600"/>
                    <a:pt x="1305" y="21600"/>
                  </a:cubicBezTo>
                  <a:cubicBezTo>
                    <a:pt x="1847" y="21600"/>
                    <a:pt x="2340" y="21032"/>
                    <a:pt x="2537" y="20260"/>
                  </a:cubicBezTo>
                  <a:lnTo>
                    <a:pt x="10000" y="20260"/>
                  </a:lnTo>
                  <a:lnTo>
                    <a:pt x="21600" y="1137"/>
                  </a:lnTo>
                  <a:lnTo>
                    <a:pt x="20910" y="0"/>
                  </a:lnTo>
                  <a:lnTo>
                    <a:pt x="9581" y="18636"/>
                  </a:lnTo>
                  <a:close/>
                </a:path>
              </a:pathLst>
            </a:custGeom>
            <a:solidFill>
              <a:srgbClr val="1B3F9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1400" b="1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63D6AC6-B6B0-BD38-312F-31329D904C13}"/>
                </a:ext>
              </a:extLst>
            </p:cNvPr>
            <p:cNvSpPr txBox="1"/>
            <p:nvPr/>
          </p:nvSpPr>
          <p:spPr>
            <a:xfrm>
              <a:off x="390378" y="3463707"/>
              <a:ext cx="2283269" cy="1092607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marL="285750" indent="-285750">
                <a:buClr>
                  <a:schemeClr val="bg1"/>
                </a:buClr>
                <a:buFont typeface="Wingdings" panose="05000000000000000000" pitchFamily="2" charset="2"/>
                <a:buChar char="§"/>
              </a:pPr>
              <a:r>
                <a:rPr lang="en-US" sz="1500" b="1" noProof="1">
                  <a:solidFill>
                    <a:srgbClr val="EF7F1A"/>
                  </a:solidFill>
                  <a:latin typeface="Mont"/>
                </a:rPr>
                <a:t>₹ 0.65 Lakh Crores</a:t>
              </a:r>
              <a:r>
                <a:rPr lang="en-US" sz="1500" noProof="1">
                  <a:solidFill>
                    <a:srgbClr val="1B3F90"/>
                  </a:solidFill>
                  <a:latin typeface="Mont"/>
                </a:rPr>
                <a:t> by 2025, CAGR - </a:t>
              </a:r>
              <a:r>
                <a:rPr lang="en-US" sz="1500" b="1" noProof="1">
                  <a:solidFill>
                    <a:srgbClr val="EF7F1A"/>
                  </a:solidFill>
                  <a:latin typeface="Mont"/>
                </a:rPr>
                <a:t>12.8% </a:t>
              </a:r>
            </a:p>
            <a:p>
              <a:pPr marL="285750" indent="-285750">
                <a:buClr>
                  <a:schemeClr val="bg1"/>
                </a:buClr>
                <a:buFont typeface="Wingdings" panose="05000000000000000000" pitchFamily="2" charset="2"/>
                <a:buChar char="§"/>
              </a:pPr>
              <a:endParaRPr lang="en-US" sz="500" b="1" noProof="1">
                <a:solidFill>
                  <a:srgbClr val="1B3F90"/>
                </a:solidFill>
                <a:latin typeface="Mont"/>
              </a:endParaRPr>
            </a:p>
            <a:p>
              <a:pPr marL="285750" indent="-285750">
                <a:buClr>
                  <a:schemeClr val="bg1"/>
                </a:buClr>
                <a:buFont typeface="Wingdings" panose="05000000000000000000" pitchFamily="2" charset="2"/>
                <a:buChar char="§"/>
              </a:pPr>
              <a:r>
                <a:rPr lang="en-US" sz="1500" b="1" noProof="1">
                  <a:solidFill>
                    <a:srgbClr val="EF7F1A"/>
                  </a:solidFill>
                  <a:latin typeface="Mont"/>
                </a:rPr>
                <a:t>250 plus</a:t>
              </a:r>
              <a:r>
                <a:rPr lang="en-US" sz="1500" b="1" noProof="1">
                  <a:solidFill>
                    <a:srgbClr val="1B3F90"/>
                  </a:solidFill>
                  <a:latin typeface="Mont"/>
                </a:rPr>
                <a:t> </a:t>
              </a:r>
              <a:r>
                <a:rPr lang="en-US" sz="1500" noProof="1">
                  <a:solidFill>
                    <a:srgbClr val="1B3F90"/>
                  </a:solidFill>
                  <a:latin typeface="Mont"/>
                </a:rPr>
                <a:t>Geospatial Startups in India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7DC4DA2-7096-95BF-0BB3-6568E031821E}"/>
                </a:ext>
              </a:extLst>
            </p:cNvPr>
            <p:cNvSpPr txBox="1"/>
            <p:nvPr/>
          </p:nvSpPr>
          <p:spPr>
            <a:xfrm>
              <a:off x="9100491" y="3666824"/>
              <a:ext cx="2572171" cy="553998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marL="285750" indent="-285750">
                <a:buClr>
                  <a:schemeClr val="bg1"/>
                </a:buClr>
                <a:buFont typeface="Wingdings" panose="05000000000000000000" pitchFamily="2" charset="2"/>
                <a:buChar char="§"/>
              </a:pPr>
              <a:r>
                <a:rPr lang="en-US" sz="1500" noProof="1">
                  <a:solidFill>
                    <a:srgbClr val="1B3F90"/>
                  </a:solidFill>
                  <a:latin typeface="Mont"/>
                </a:rPr>
                <a:t>Demand @ </a:t>
              </a:r>
              <a:r>
                <a:rPr lang="en-US" sz="1500" b="1" noProof="1">
                  <a:solidFill>
                    <a:srgbClr val="EF7F1A"/>
                  </a:solidFill>
                  <a:latin typeface="Mont"/>
                </a:rPr>
                <a:t>₹ 8 Lakh Crores</a:t>
              </a:r>
              <a:r>
                <a:rPr lang="en-US" sz="1500" noProof="1">
                  <a:solidFill>
                    <a:srgbClr val="1B3F90"/>
                  </a:solidFill>
                  <a:latin typeface="Mont"/>
                </a:rPr>
                <a:t> by 2025, CAGR - </a:t>
              </a:r>
              <a:r>
                <a:rPr lang="en-US" sz="1500" b="1" noProof="1">
                  <a:solidFill>
                    <a:srgbClr val="EF7F1A"/>
                  </a:solidFill>
                  <a:latin typeface="Mont"/>
                </a:rPr>
                <a:t>19.5%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A1AE20D-1647-4E3A-4657-63B330940E2F}"/>
                </a:ext>
              </a:extLst>
            </p:cNvPr>
            <p:cNvSpPr txBox="1"/>
            <p:nvPr/>
          </p:nvSpPr>
          <p:spPr>
            <a:xfrm>
              <a:off x="9100492" y="2511283"/>
              <a:ext cx="2915162" cy="3231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marL="285750" indent="-285750">
                <a:buClr>
                  <a:schemeClr val="bg1"/>
                </a:buClr>
                <a:buFont typeface="Wingdings" panose="05000000000000000000" pitchFamily="2" charset="2"/>
                <a:buChar char="§"/>
              </a:pPr>
              <a:r>
                <a:rPr lang="en-US" sz="1500" b="1" noProof="1">
                  <a:solidFill>
                    <a:srgbClr val="EF7F1A"/>
                  </a:solidFill>
                  <a:latin typeface="Mont"/>
                </a:rPr>
                <a:t>₹ 4 Lakh Crores</a:t>
              </a:r>
              <a:r>
                <a:rPr lang="en-US" sz="1500" noProof="1">
                  <a:solidFill>
                    <a:srgbClr val="1B3F90"/>
                  </a:solidFill>
                  <a:latin typeface="Mont"/>
                </a:rPr>
                <a:t> by next 5 years</a:t>
              </a:r>
              <a:endParaRPr lang="en-US" sz="1500" b="1" noProof="1">
                <a:solidFill>
                  <a:srgbClr val="1B3F90"/>
                </a:solidFill>
                <a:latin typeface="Mont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40E5BA9-5E8C-A68E-EC34-1894E8DB02F7}"/>
                </a:ext>
              </a:extLst>
            </p:cNvPr>
            <p:cNvSpPr txBox="1"/>
            <p:nvPr/>
          </p:nvSpPr>
          <p:spPr>
            <a:xfrm>
              <a:off x="375862" y="4673839"/>
              <a:ext cx="2244792" cy="1800493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marL="285750" indent="-285750">
                <a:buClr>
                  <a:schemeClr val="bg1"/>
                </a:buClr>
                <a:buFont typeface="Wingdings" panose="05000000000000000000" pitchFamily="2" charset="2"/>
                <a:buChar char="§"/>
              </a:pPr>
              <a:r>
                <a:rPr lang="en-US" sz="1500" noProof="1">
                  <a:solidFill>
                    <a:srgbClr val="1B3F90"/>
                  </a:solidFill>
                  <a:latin typeface="Mont"/>
                </a:rPr>
                <a:t>Domestic</a:t>
              </a:r>
              <a:r>
                <a:rPr lang="en-US" sz="1600" noProof="1">
                  <a:solidFill>
                    <a:srgbClr val="1B3F90"/>
                  </a:solidFill>
                  <a:latin typeface="Mont"/>
                </a:rPr>
                <a:t> </a:t>
              </a:r>
              <a:r>
                <a:rPr lang="en-US" sz="1500" noProof="1">
                  <a:solidFill>
                    <a:srgbClr val="1B3F90"/>
                  </a:solidFill>
                  <a:latin typeface="Mont"/>
                </a:rPr>
                <a:t>Pharmaceutical Market – Grow @ </a:t>
              </a:r>
              <a:r>
                <a:rPr lang="en-US" sz="1500" b="1" noProof="1">
                  <a:solidFill>
                    <a:srgbClr val="EF7F1A"/>
                  </a:solidFill>
                  <a:latin typeface="Mont"/>
                </a:rPr>
                <a:t>3x</a:t>
              </a:r>
              <a:r>
                <a:rPr lang="en-US" sz="1500" noProof="1">
                  <a:solidFill>
                    <a:srgbClr val="1B3F90"/>
                  </a:solidFill>
                  <a:latin typeface="Mont"/>
                </a:rPr>
                <a:t>, </a:t>
              </a:r>
              <a:r>
                <a:rPr lang="en-US" sz="1500" b="1" noProof="1">
                  <a:solidFill>
                    <a:srgbClr val="EF7F1A"/>
                  </a:solidFill>
                  <a:latin typeface="Mont"/>
                </a:rPr>
                <a:t>₹ 9.6 Lakh Crores - ₹ 10.4 Lakh Crores</a:t>
              </a:r>
              <a:r>
                <a:rPr lang="en-US" sz="1500" noProof="1">
                  <a:solidFill>
                    <a:srgbClr val="1B3F90"/>
                  </a:solidFill>
                  <a:latin typeface="Mont"/>
                </a:rPr>
                <a:t> by 2030</a:t>
              </a:r>
            </a:p>
            <a:p>
              <a:pPr marL="285750" indent="-285750">
                <a:buClr>
                  <a:schemeClr val="bg1"/>
                </a:buClr>
                <a:buFont typeface="Wingdings" panose="05000000000000000000" pitchFamily="2" charset="2"/>
                <a:buChar char="§"/>
              </a:pPr>
              <a:endParaRPr lang="en-US" sz="500" noProof="1">
                <a:solidFill>
                  <a:srgbClr val="1B3F90"/>
                </a:solidFill>
                <a:latin typeface="Mont"/>
              </a:endParaRPr>
            </a:p>
            <a:p>
              <a:pPr marL="285750" indent="-285750">
                <a:buClr>
                  <a:schemeClr val="bg1"/>
                </a:buClr>
                <a:buFont typeface="Wingdings" panose="05000000000000000000" pitchFamily="2" charset="2"/>
                <a:buChar char="§"/>
              </a:pPr>
              <a:r>
                <a:rPr lang="en-US" sz="1500" noProof="1">
                  <a:solidFill>
                    <a:srgbClr val="1B3F90"/>
                  </a:solidFill>
                  <a:latin typeface="Mont"/>
                </a:rPr>
                <a:t>Biotechnology Industry -</a:t>
              </a:r>
              <a:r>
                <a:rPr lang="en-US" sz="1500" b="1" noProof="1">
                  <a:solidFill>
                    <a:srgbClr val="1B3F90"/>
                  </a:solidFill>
                  <a:latin typeface="Mont"/>
                </a:rPr>
                <a:t> </a:t>
              </a:r>
              <a:r>
                <a:rPr lang="en-US" sz="1500" b="1" noProof="1">
                  <a:solidFill>
                    <a:srgbClr val="EF7F1A"/>
                  </a:solidFill>
                  <a:latin typeface="Mont"/>
                </a:rPr>
                <a:t>₹ 12 Lakh Crores</a:t>
              </a:r>
              <a:r>
                <a:rPr lang="en-US" sz="1500" noProof="1">
                  <a:solidFill>
                    <a:srgbClr val="1B3F90"/>
                  </a:solidFill>
                  <a:latin typeface="Mont"/>
                </a:rPr>
                <a:t> by 2025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FC6257E-656A-CB2D-86EE-45808CCB43B0}"/>
                </a:ext>
              </a:extLst>
            </p:cNvPr>
            <p:cNvSpPr txBox="1"/>
            <p:nvPr/>
          </p:nvSpPr>
          <p:spPr>
            <a:xfrm>
              <a:off x="9114868" y="4697229"/>
              <a:ext cx="2900786" cy="163121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marL="285750" indent="-285750">
                <a:buClr>
                  <a:schemeClr val="bg1"/>
                </a:buClr>
                <a:buFont typeface="Wingdings" panose="05000000000000000000" pitchFamily="2" charset="2"/>
                <a:buChar char="§"/>
              </a:pPr>
              <a:r>
                <a:rPr lang="en-US" sz="1500" b="1" noProof="1">
                  <a:solidFill>
                    <a:srgbClr val="EF7F1A"/>
                  </a:solidFill>
                  <a:latin typeface="Mont"/>
                </a:rPr>
                <a:t>4th</a:t>
              </a:r>
              <a:r>
                <a:rPr lang="en-US" sz="1500" b="1" noProof="1">
                  <a:solidFill>
                    <a:srgbClr val="1B3F90"/>
                  </a:solidFill>
                  <a:latin typeface="Mont"/>
                </a:rPr>
                <a:t> </a:t>
              </a:r>
              <a:r>
                <a:rPr lang="en-US" sz="1500" noProof="1">
                  <a:solidFill>
                    <a:srgbClr val="1B3F90"/>
                  </a:solidFill>
                  <a:latin typeface="Mont"/>
                </a:rPr>
                <a:t>largest installed renewable capacity in the world</a:t>
              </a:r>
            </a:p>
            <a:p>
              <a:pPr>
                <a:buClr>
                  <a:schemeClr val="bg1"/>
                </a:buClr>
              </a:pPr>
              <a:endParaRPr lang="en-US" sz="500" noProof="1">
                <a:solidFill>
                  <a:srgbClr val="1B3F90"/>
                </a:solidFill>
                <a:latin typeface="Mont"/>
              </a:endParaRPr>
            </a:p>
            <a:p>
              <a:pPr marL="285750" indent="-285750">
                <a:buClr>
                  <a:schemeClr val="bg1"/>
                </a:buClr>
                <a:buFont typeface="Wingdings" panose="05000000000000000000" pitchFamily="2" charset="2"/>
                <a:buChar char="§"/>
              </a:pPr>
              <a:r>
                <a:rPr lang="en-US" sz="1500" noProof="1">
                  <a:solidFill>
                    <a:srgbClr val="1B3F90"/>
                  </a:solidFill>
                  <a:latin typeface="Mont"/>
                </a:rPr>
                <a:t>Net </a:t>
              </a:r>
              <a:r>
                <a:rPr lang="en-US" sz="1500" b="1" noProof="1">
                  <a:solidFill>
                    <a:srgbClr val="EF7F1A"/>
                  </a:solidFill>
                  <a:latin typeface="Mont"/>
                </a:rPr>
                <a:t>zero</a:t>
              </a:r>
              <a:r>
                <a:rPr lang="en-US" sz="1500" noProof="1">
                  <a:solidFill>
                    <a:srgbClr val="1B3F90"/>
                  </a:solidFill>
                  <a:latin typeface="Mont"/>
                </a:rPr>
                <a:t> carbon emissions by 2070</a:t>
              </a:r>
            </a:p>
            <a:p>
              <a:pPr>
                <a:buClr>
                  <a:schemeClr val="bg1"/>
                </a:buClr>
              </a:pPr>
              <a:endParaRPr lang="en-US" sz="500" noProof="1">
                <a:solidFill>
                  <a:srgbClr val="1B3F90"/>
                </a:solidFill>
                <a:latin typeface="Mont"/>
              </a:endParaRPr>
            </a:p>
            <a:p>
              <a:pPr marL="285750" indent="-285750">
                <a:buClr>
                  <a:schemeClr val="bg1"/>
                </a:buClr>
                <a:buFont typeface="Wingdings" panose="05000000000000000000" pitchFamily="2" charset="2"/>
                <a:buChar char="§"/>
              </a:pPr>
              <a:r>
                <a:rPr lang="en-US" sz="1500" noProof="1">
                  <a:solidFill>
                    <a:srgbClr val="1B3F90"/>
                  </a:solidFill>
                  <a:latin typeface="Mont"/>
                </a:rPr>
                <a:t>Meet </a:t>
              </a:r>
              <a:r>
                <a:rPr lang="en-US" sz="1500" b="1" noProof="1">
                  <a:solidFill>
                    <a:srgbClr val="EF7F1A"/>
                  </a:solidFill>
                  <a:latin typeface="Mont"/>
                </a:rPr>
                <a:t>50%</a:t>
              </a:r>
              <a:r>
                <a:rPr lang="en-US" sz="1500" noProof="1">
                  <a:solidFill>
                    <a:srgbClr val="1B3F90"/>
                  </a:solidFill>
                  <a:latin typeface="Mont"/>
                </a:rPr>
                <a:t> of electricity needs from renewable sources by 2030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584A898-89AC-C5B4-EDEA-28D9D91A2D3D}"/>
                </a:ext>
              </a:extLst>
            </p:cNvPr>
            <p:cNvSpPr txBox="1"/>
            <p:nvPr/>
          </p:nvSpPr>
          <p:spPr>
            <a:xfrm>
              <a:off x="3010424" y="2533076"/>
              <a:ext cx="1742795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  <a:buSzPct val="100000"/>
              </a:pPr>
              <a:r>
                <a:rPr lang="en-US" sz="2000" b="1">
                  <a:solidFill>
                    <a:srgbClr val="1B3F90"/>
                  </a:solidFill>
                  <a:latin typeface="Mont"/>
                </a:rPr>
                <a:t>Artificial Intelligence</a:t>
              </a:r>
              <a:endParaRPr lang="en-IN" sz="2000" b="1">
                <a:solidFill>
                  <a:srgbClr val="1B3F90"/>
                </a:solidFill>
                <a:latin typeface="Mont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5DAB751-6415-3EA9-8FDF-544CAC2FA04E}"/>
                </a:ext>
              </a:extLst>
            </p:cNvPr>
            <p:cNvSpPr txBox="1"/>
            <p:nvPr/>
          </p:nvSpPr>
          <p:spPr>
            <a:xfrm>
              <a:off x="3184284" y="3865840"/>
              <a:ext cx="1376659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  <a:buSzPct val="100000"/>
              </a:pPr>
              <a:r>
                <a:rPr lang="en-US" sz="2000" b="1">
                  <a:solidFill>
                    <a:srgbClr val="1B3F90"/>
                  </a:solidFill>
                  <a:latin typeface="Mont"/>
                </a:rPr>
                <a:t>Geospatial Systems</a:t>
              </a:r>
              <a:endParaRPr lang="en-IN" sz="2000" b="1">
                <a:solidFill>
                  <a:srgbClr val="1B3F90"/>
                </a:solidFill>
                <a:latin typeface="Mont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B7FA246-477B-F8BF-5D14-C7DD4AA7A1E3}"/>
                </a:ext>
              </a:extLst>
            </p:cNvPr>
            <p:cNvSpPr/>
            <p:nvPr/>
          </p:nvSpPr>
          <p:spPr>
            <a:xfrm>
              <a:off x="5202751" y="3019856"/>
              <a:ext cx="1980000" cy="2016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88900" dist="76200" dir="2700000" algn="tl" rotWithShape="0">
                <a:prstClr val="black">
                  <a:alpha val="55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rgbClr val="1B3F90"/>
                </a:solidFill>
              </a:endParaRPr>
            </a:p>
          </p:txBody>
        </p:sp>
        <p:sp>
          <p:nvSpPr>
            <p:cNvPr id="27" name="Right Brace 26">
              <a:extLst>
                <a:ext uri="{FF2B5EF4-FFF2-40B4-BE49-F238E27FC236}">
                  <a16:creationId xmlns:a16="http://schemas.microsoft.com/office/drawing/2014/main" id="{24AF188A-C88E-8B22-94A3-3584F59CE1F5}"/>
                </a:ext>
              </a:extLst>
            </p:cNvPr>
            <p:cNvSpPr/>
            <p:nvPr/>
          </p:nvSpPr>
          <p:spPr>
            <a:xfrm>
              <a:off x="2608861" y="2113886"/>
              <a:ext cx="318069" cy="1060478"/>
            </a:xfrm>
            <a:prstGeom prst="rightBrace">
              <a:avLst/>
            </a:prstGeom>
            <a:ln w="19050">
              <a:solidFill>
                <a:srgbClr val="1B3F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" name="Right Brace 27">
              <a:extLst>
                <a:ext uri="{FF2B5EF4-FFF2-40B4-BE49-F238E27FC236}">
                  <a16:creationId xmlns:a16="http://schemas.microsoft.com/office/drawing/2014/main" id="{40835E10-A7BE-F831-6606-F9FE2C48960C}"/>
                </a:ext>
              </a:extLst>
            </p:cNvPr>
            <p:cNvSpPr/>
            <p:nvPr/>
          </p:nvSpPr>
          <p:spPr>
            <a:xfrm>
              <a:off x="2608861" y="3417907"/>
              <a:ext cx="292559" cy="1177868"/>
            </a:xfrm>
            <a:prstGeom prst="rightBrace">
              <a:avLst/>
            </a:prstGeom>
            <a:ln w="19050">
              <a:solidFill>
                <a:srgbClr val="1B3F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8423207-7F8E-E54C-45FE-BBB2FA4FB6F2}"/>
                </a:ext>
              </a:extLst>
            </p:cNvPr>
            <p:cNvSpPr txBox="1"/>
            <p:nvPr/>
          </p:nvSpPr>
          <p:spPr>
            <a:xfrm>
              <a:off x="3087593" y="5198604"/>
              <a:ext cx="1633266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  <a:buSzPct val="100000"/>
              </a:pPr>
              <a:r>
                <a:rPr lang="en-US" sz="2000" b="1">
                  <a:solidFill>
                    <a:srgbClr val="1B3F90"/>
                  </a:solidFill>
                  <a:latin typeface="Mont"/>
                </a:rPr>
                <a:t>Genomics &amp; Pharma</a:t>
              </a:r>
              <a:endParaRPr lang="en-IN" sz="2000" b="1">
                <a:solidFill>
                  <a:srgbClr val="1B3F90"/>
                </a:solidFill>
                <a:latin typeface="Mont"/>
              </a:endParaRPr>
            </a:p>
          </p:txBody>
        </p:sp>
        <p:sp>
          <p:nvSpPr>
            <p:cNvPr id="30" name="Right Brace 29">
              <a:extLst>
                <a:ext uri="{FF2B5EF4-FFF2-40B4-BE49-F238E27FC236}">
                  <a16:creationId xmlns:a16="http://schemas.microsoft.com/office/drawing/2014/main" id="{6198C829-14F1-7432-F6CB-7FE267F42DDC}"/>
                </a:ext>
              </a:extLst>
            </p:cNvPr>
            <p:cNvSpPr/>
            <p:nvPr/>
          </p:nvSpPr>
          <p:spPr>
            <a:xfrm>
              <a:off x="2633811" y="4717826"/>
              <a:ext cx="318068" cy="1443849"/>
            </a:xfrm>
            <a:prstGeom prst="rightBrace">
              <a:avLst>
                <a:gd name="adj1" fmla="val 4167"/>
                <a:gd name="adj2" fmla="val 50000"/>
              </a:avLst>
            </a:prstGeom>
            <a:ln w="19050">
              <a:solidFill>
                <a:srgbClr val="1B3F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46ED660-1C56-F4A2-AB5A-F3F6B580353D}"/>
                </a:ext>
              </a:extLst>
            </p:cNvPr>
            <p:cNvSpPr txBox="1"/>
            <p:nvPr/>
          </p:nvSpPr>
          <p:spPr>
            <a:xfrm>
              <a:off x="7704612" y="2461192"/>
              <a:ext cx="1355219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  <a:buSzPct val="100000"/>
              </a:pPr>
              <a:r>
                <a:rPr lang="en-US" sz="2000" b="1">
                  <a:solidFill>
                    <a:srgbClr val="1B3F90"/>
                  </a:solidFill>
                  <a:latin typeface="Mont"/>
                </a:rPr>
                <a:t>Space Economy</a:t>
              </a:r>
              <a:endParaRPr lang="en-IN" sz="2000" b="1">
                <a:solidFill>
                  <a:srgbClr val="1B3F90"/>
                </a:solidFill>
                <a:latin typeface="Mont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C441728-E4B3-3AC8-A548-1377ED246715}"/>
                </a:ext>
              </a:extLst>
            </p:cNvPr>
            <p:cNvSpPr txBox="1"/>
            <p:nvPr/>
          </p:nvSpPr>
          <p:spPr>
            <a:xfrm>
              <a:off x="7773825" y="3821419"/>
              <a:ext cx="1215507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  <a:buSzPct val="100000"/>
              </a:pPr>
              <a:r>
                <a:rPr lang="en-US" sz="2000" b="1">
                  <a:solidFill>
                    <a:srgbClr val="1B3F90"/>
                  </a:solidFill>
                  <a:latin typeface="Mont"/>
                </a:rPr>
                <a:t>Semi Conductor</a:t>
              </a:r>
              <a:endParaRPr lang="en-IN" sz="2000" b="1">
                <a:solidFill>
                  <a:srgbClr val="1B3F90"/>
                </a:solidFill>
                <a:latin typeface="Mont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CC19749-B88B-1F08-740F-8F35BA9AEE64}"/>
                </a:ext>
              </a:extLst>
            </p:cNvPr>
            <p:cNvSpPr txBox="1"/>
            <p:nvPr/>
          </p:nvSpPr>
          <p:spPr>
            <a:xfrm>
              <a:off x="7698461" y="5180187"/>
              <a:ext cx="1438147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buSzPct val="100000"/>
              </a:pPr>
              <a:r>
                <a:rPr lang="en-US" sz="2000" b="1">
                  <a:solidFill>
                    <a:srgbClr val="1B3F90"/>
                  </a:solidFill>
                  <a:latin typeface="Mont"/>
                </a:rPr>
                <a:t>Green </a:t>
              </a:r>
            </a:p>
            <a:p>
              <a:pPr algn="ctr">
                <a:buSzPct val="100000"/>
              </a:pPr>
              <a:r>
                <a:rPr lang="en-US" sz="2000" b="1">
                  <a:solidFill>
                    <a:srgbClr val="1B3F90"/>
                  </a:solidFill>
                  <a:latin typeface="Mont"/>
                </a:rPr>
                <a:t>Energy</a:t>
              </a:r>
              <a:endParaRPr lang="en-IN" sz="2000" b="1">
                <a:solidFill>
                  <a:srgbClr val="1B3F90"/>
                </a:solidFill>
                <a:latin typeface="Mont"/>
              </a:endParaRPr>
            </a:p>
          </p:txBody>
        </p:sp>
        <p:sp>
          <p:nvSpPr>
            <p:cNvPr id="34" name="Right Brace 33">
              <a:extLst>
                <a:ext uri="{FF2B5EF4-FFF2-40B4-BE49-F238E27FC236}">
                  <a16:creationId xmlns:a16="http://schemas.microsoft.com/office/drawing/2014/main" id="{37F540F5-5DA7-CD7E-396A-7B9B925CED2E}"/>
                </a:ext>
              </a:extLst>
            </p:cNvPr>
            <p:cNvSpPr/>
            <p:nvPr/>
          </p:nvSpPr>
          <p:spPr>
            <a:xfrm rot="10800000">
              <a:off x="9114868" y="2376174"/>
              <a:ext cx="266347" cy="633599"/>
            </a:xfrm>
            <a:prstGeom prst="rightBrace">
              <a:avLst/>
            </a:prstGeom>
            <a:ln w="19050">
              <a:solidFill>
                <a:srgbClr val="1B3F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Right Brace 34">
              <a:extLst>
                <a:ext uri="{FF2B5EF4-FFF2-40B4-BE49-F238E27FC236}">
                  <a16:creationId xmlns:a16="http://schemas.microsoft.com/office/drawing/2014/main" id="{E857D7C7-6EAD-136E-8ED1-AF4EC3E36D0C}"/>
                </a:ext>
              </a:extLst>
            </p:cNvPr>
            <p:cNvSpPr/>
            <p:nvPr/>
          </p:nvSpPr>
          <p:spPr>
            <a:xfrm rot="10800000">
              <a:off x="9092702" y="3661758"/>
              <a:ext cx="258231" cy="584776"/>
            </a:xfrm>
            <a:prstGeom prst="rightBrace">
              <a:avLst/>
            </a:prstGeom>
            <a:ln w="19050">
              <a:solidFill>
                <a:srgbClr val="1B3F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Right Brace 35">
              <a:extLst>
                <a:ext uri="{FF2B5EF4-FFF2-40B4-BE49-F238E27FC236}">
                  <a16:creationId xmlns:a16="http://schemas.microsoft.com/office/drawing/2014/main" id="{2F65AC8A-CF0C-9AEF-2767-895C5FD72135}"/>
                </a:ext>
              </a:extLst>
            </p:cNvPr>
            <p:cNvSpPr/>
            <p:nvPr/>
          </p:nvSpPr>
          <p:spPr>
            <a:xfrm rot="10800000">
              <a:off x="9075994" y="4597317"/>
              <a:ext cx="258230" cy="1803562"/>
            </a:xfrm>
            <a:prstGeom prst="rightBrace">
              <a:avLst/>
            </a:prstGeom>
            <a:ln w="19050">
              <a:solidFill>
                <a:srgbClr val="1B3F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4" name="Shape">
              <a:extLst>
                <a:ext uri="{FF2B5EF4-FFF2-40B4-BE49-F238E27FC236}">
                  <a16:creationId xmlns:a16="http://schemas.microsoft.com/office/drawing/2014/main" id="{CB1FE0A0-8448-62BD-1C74-03BE12601755}"/>
                </a:ext>
              </a:extLst>
            </p:cNvPr>
            <p:cNvSpPr/>
            <p:nvPr/>
          </p:nvSpPr>
          <p:spPr>
            <a:xfrm>
              <a:off x="6756485" y="2628156"/>
              <a:ext cx="878400" cy="633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19" y="2964"/>
                  </a:moveTo>
                  <a:lnTo>
                    <a:pt x="19088" y="2964"/>
                  </a:lnTo>
                  <a:cubicBezTo>
                    <a:pt x="19285" y="3776"/>
                    <a:pt x="19753" y="4304"/>
                    <a:pt x="20295" y="4304"/>
                  </a:cubicBezTo>
                  <a:cubicBezTo>
                    <a:pt x="21034" y="4304"/>
                    <a:pt x="21600" y="3329"/>
                    <a:pt x="21600" y="2152"/>
                  </a:cubicBezTo>
                  <a:cubicBezTo>
                    <a:pt x="21600" y="934"/>
                    <a:pt x="21009" y="0"/>
                    <a:pt x="20295" y="0"/>
                  </a:cubicBezTo>
                  <a:cubicBezTo>
                    <a:pt x="19753" y="0"/>
                    <a:pt x="19260" y="568"/>
                    <a:pt x="19063" y="1340"/>
                  </a:cubicBezTo>
                  <a:lnTo>
                    <a:pt x="11600" y="1340"/>
                  </a:lnTo>
                  <a:lnTo>
                    <a:pt x="0" y="20463"/>
                  </a:lnTo>
                  <a:lnTo>
                    <a:pt x="690" y="21600"/>
                  </a:lnTo>
                  <a:lnTo>
                    <a:pt x="12019" y="2964"/>
                  </a:lnTo>
                  <a:close/>
                </a:path>
              </a:pathLst>
            </a:custGeom>
            <a:solidFill>
              <a:srgbClr val="1B3F9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1400" b="1">
                <a:solidFill>
                  <a:schemeClr val="bg1"/>
                </a:solidFill>
              </a:endParaRPr>
            </a:p>
          </p:txBody>
        </p:sp>
        <p:sp>
          <p:nvSpPr>
            <p:cNvPr id="65" name="Shape">
              <a:extLst>
                <a:ext uri="{FF2B5EF4-FFF2-40B4-BE49-F238E27FC236}">
                  <a16:creationId xmlns:a16="http://schemas.microsoft.com/office/drawing/2014/main" id="{44688EB7-4062-76CC-6487-CE982AD0C4D2}"/>
                </a:ext>
              </a:extLst>
            </p:cNvPr>
            <p:cNvSpPr/>
            <p:nvPr/>
          </p:nvSpPr>
          <p:spPr>
            <a:xfrm flipV="1">
              <a:off x="7182836" y="3970493"/>
              <a:ext cx="583200" cy="126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600" extrusionOk="0">
                  <a:moveTo>
                    <a:pt x="19552" y="0"/>
                  </a:moveTo>
                  <a:cubicBezTo>
                    <a:pt x="18702" y="0"/>
                    <a:pt x="17929" y="2853"/>
                    <a:pt x="17620" y="6725"/>
                  </a:cubicBezTo>
                  <a:lnTo>
                    <a:pt x="0" y="6725"/>
                  </a:lnTo>
                  <a:lnTo>
                    <a:pt x="0" y="14875"/>
                  </a:lnTo>
                  <a:lnTo>
                    <a:pt x="17620" y="14875"/>
                  </a:lnTo>
                  <a:cubicBezTo>
                    <a:pt x="17929" y="18951"/>
                    <a:pt x="18663" y="21600"/>
                    <a:pt x="19513" y="21600"/>
                  </a:cubicBezTo>
                  <a:cubicBezTo>
                    <a:pt x="20673" y="21600"/>
                    <a:pt x="21561" y="16710"/>
                    <a:pt x="21561" y="10800"/>
                  </a:cubicBezTo>
                  <a:cubicBezTo>
                    <a:pt x="21600" y="4890"/>
                    <a:pt x="20673" y="0"/>
                    <a:pt x="19552" y="0"/>
                  </a:cubicBezTo>
                  <a:close/>
                </a:path>
              </a:pathLst>
            </a:custGeom>
            <a:solidFill>
              <a:srgbClr val="1B3F9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1400" b="1">
                <a:solidFill>
                  <a:schemeClr val="bg1"/>
                </a:solidFill>
              </a:endParaRPr>
            </a:p>
          </p:txBody>
        </p:sp>
        <p:sp>
          <p:nvSpPr>
            <p:cNvPr id="66" name="Shape">
              <a:extLst>
                <a:ext uri="{FF2B5EF4-FFF2-40B4-BE49-F238E27FC236}">
                  <a16:creationId xmlns:a16="http://schemas.microsoft.com/office/drawing/2014/main" id="{66230EFD-0AD2-FF15-C1A2-4B63780B0465}"/>
                </a:ext>
              </a:extLst>
            </p:cNvPr>
            <p:cNvSpPr/>
            <p:nvPr/>
          </p:nvSpPr>
          <p:spPr>
            <a:xfrm>
              <a:off x="4722409" y="2643700"/>
              <a:ext cx="879726" cy="635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600" extrusionOk="0">
                  <a:moveTo>
                    <a:pt x="1258" y="4263"/>
                  </a:moveTo>
                  <a:cubicBezTo>
                    <a:pt x="1799" y="4263"/>
                    <a:pt x="2291" y="3695"/>
                    <a:pt x="2488" y="2923"/>
                  </a:cubicBezTo>
                  <a:lnTo>
                    <a:pt x="9549" y="2923"/>
                  </a:lnTo>
                  <a:lnTo>
                    <a:pt x="20865" y="21600"/>
                  </a:lnTo>
                  <a:lnTo>
                    <a:pt x="21554" y="20463"/>
                  </a:lnTo>
                  <a:lnTo>
                    <a:pt x="9967" y="1340"/>
                  </a:lnTo>
                  <a:lnTo>
                    <a:pt x="2513" y="1340"/>
                  </a:lnTo>
                  <a:cubicBezTo>
                    <a:pt x="2316" y="528"/>
                    <a:pt x="1848" y="0"/>
                    <a:pt x="1307" y="0"/>
                  </a:cubicBezTo>
                  <a:cubicBezTo>
                    <a:pt x="569" y="0"/>
                    <a:pt x="3" y="974"/>
                    <a:pt x="3" y="2152"/>
                  </a:cubicBezTo>
                  <a:cubicBezTo>
                    <a:pt x="-46" y="3289"/>
                    <a:pt x="544" y="4263"/>
                    <a:pt x="1258" y="4263"/>
                  </a:cubicBezTo>
                  <a:close/>
                </a:path>
              </a:pathLst>
            </a:custGeom>
            <a:solidFill>
              <a:srgbClr val="1B3F9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1400" b="1">
                <a:solidFill>
                  <a:schemeClr val="bg1"/>
                </a:solidFill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88D023BA-E6B3-3C38-5D1A-0C2765FA27D3}"/>
              </a:ext>
            </a:extLst>
          </p:cNvPr>
          <p:cNvSpPr txBox="1"/>
          <p:nvPr/>
        </p:nvSpPr>
        <p:spPr>
          <a:xfrm>
            <a:off x="5216959" y="6707257"/>
            <a:ext cx="733285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sz="1000">
                <a:solidFill>
                  <a:srgbClr val="313131"/>
                </a:solidFill>
                <a:ea typeface="Source Sans Pro" panose="020B0503030403020204" pitchFamily="34" charset="0"/>
              </a:rPr>
              <a:t>Source –www.investindia.gov.in, www.ibef.org, www.startupindia.gov.in, www.siasat.com, www.economictimes.Indiatimes.com</a:t>
            </a:r>
            <a:endParaRPr lang="en-IN" sz="1000">
              <a:solidFill>
                <a:srgbClr val="313131"/>
              </a:solidFill>
              <a:ea typeface="Source Sans Pro" panose="020B0503030403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3C429BE-D5B6-032E-9E5C-63BC07F6E931}"/>
              </a:ext>
            </a:extLst>
          </p:cNvPr>
          <p:cNvSpPr txBox="1"/>
          <p:nvPr/>
        </p:nvSpPr>
        <p:spPr>
          <a:xfrm>
            <a:off x="5425449" y="3562081"/>
            <a:ext cx="16060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B3F90"/>
                </a:solidFill>
                <a:latin typeface="Mont"/>
              </a:rPr>
              <a:t>Sunrise</a:t>
            </a:r>
            <a:endParaRPr lang="en-US" sz="2400" b="1">
              <a:solidFill>
                <a:srgbClr val="1B3F90"/>
              </a:solidFill>
              <a:latin typeface="Mont"/>
            </a:endParaRPr>
          </a:p>
          <a:p>
            <a:pPr algn="ctr"/>
            <a:r>
              <a:rPr lang="en-US" b="1" dirty="0">
                <a:solidFill>
                  <a:srgbClr val="1B3F90"/>
                </a:solidFill>
                <a:latin typeface="Mont"/>
              </a:rPr>
              <a:t>Opportunities</a:t>
            </a:r>
            <a:endParaRPr lang="en-US" b="1">
              <a:solidFill>
                <a:srgbClr val="1B3F90"/>
              </a:solidFill>
              <a:latin typeface="Mont"/>
            </a:endParaRPr>
          </a:p>
        </p:txBody>
      </p:sp>
    </p:spTree>
    <p:extLst>
      <p:ext uri="{BB962C8B-B14F-4D97-AF65-F5344CB8AC3E}">
        <p14:creationId xmlns:p14="http://schemas.microsoft.com/office/powerpoint/2010/main" val="3503396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FD2C74-1CAA-4A81-B9C4-3EC49A95CB70}"/>
              </a:ext>
            </a:extLst>
          </p:cNvPr>
          <p:cNvSpPr/>
          <p:nvPr/>
        </p:nvSpPr>
        <p:spPr>
          <a:xfrm>
            <a:off x="0" y="0"/>
            <a:ext cx="9753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2EE5F2A-AA98-4624-B27D-10BF184A6C41}"/>
              </a:ext>
            </a:extLst>
          </p:cNvPr>
          <p:cNvSpPr/>
          <p:nvPr/>
        </p:nvSpPr>
        <p:spPr>
          <a:xfrm>
            <a:off x="7486650" y="0"/>
            <a:ext cx="4724400" cy="2609850"/>
          </a:xfrm>
          <a:custGeom>
            <a:avLst/>
            <a:gdLst>
              <a:gd name="connsiteX0" fmla="*/ 22288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266950 w 4724400"/>
              <a:gd name="connsiteY4" fmla="*/ 38100 h 2609850"/>
              <a:gd name="connsiteX5" fmla="*/ 2228850 w 4724400"/>
              <a:gd name="connsiteY5" fmla="*/ 0 h 260985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2266950 w 4724400"/>
              <a:gd name="connsiteY4" fmla="*/ 19050 h 2590800"/>
              <a:gd name="connsiteX5" fmla="*/ 1949450 w 4724400"/>
              <a:gd name="connsiteY5" fmla="*/ 95250 h 259080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1949450 w 4724400"/>
              <a:gd name="connsiteY4" fmla="*/ 95250 h 2590800"/>
              <a:gd name="connsiteX0" fmla="*/ 20891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089150 w 4724400"/>
              <a:gd name="connsiteY4" fmla="*/ 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400" h="2609850">
                <a:moveTo>
                  <a:pt x="2089150" y="0"/>
                </a:moveTo>
                <a:lnTo>
                  <a:pt x="0" y="990600"/>
                </a:lnTo>
                <a:lnTo>
                  <a:pt x="4724400" y="2609850"/>
                </a:lnTo>
                <a:lnTo>
                  <a:pt x="4705350" y="19050"/>
                </a:lnTo>
                <a:lnTo>
                  <a:pt x="208915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C88978-323D-4FAD-8178-697C6C3FF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074831" y="16152"/>
            <a:ext cx="3121703" cy="279448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58F3F6F-DD56-4A82-97FD-7271C02422A4}"/>
              </a:ext>
            </a:extLst>
          </p:cNvPr>
          <p:cNvSpPr/>
          <p:nvPr/>
        </p:nvSpPr>
        <p:spPr>
          <a:xfrm flipH="1" flipV="1">
            <a:off x="0" y="6096000"/>
            <a:ext cx="2381250" cy="762000"/>
          </a:xfrm>
          <a:custGeom>
            <a:avLst/>
            <a:gdLst>
              <a:gd name="connsiteX0" fmla="*/ 0 w 2381250"/>
              <a:gd name="connsiteY0" fmla="*/ 0 h 762000"/>
              <a:gd name="connsiteX1" fmla="*/ 2381250 w 2381250"/>
              <a:gd name="connsiteY1" fmla="*/ 0 h 762000"/>
              <a:gd name="connsiteX2" fmla="*/ 2381250 w 2381250"/>
              <a:gd name="connsiteY2" fmla="*/ 762000 h 762000"/>
              <a:gd name="connsiteX3" fmla="*/ 0 w 2381250"/>
              <a:gd name="connsiteY3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0" h="762000">
                <a:moveTo>
                  <a:pt x="0" y="0"/>
                </a:moveTo>
                <a:lnTo>
                  <a:pt x="2381250" y="0"/>
                </a:lnTo>
                <a:lnTo>
                  <a:pt x="2381250" y="762000"/>
                </a:lnTo>
                <a:lnTo>
                  <a:pt x="0" y="0"/>
                </a:lnTo>
                <a:close/>
              </a:path>
            </a:pathLst>
          </a:custGeom>
          <a:solidFill>
            <a:srgbClr val="EF7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80DD9A-6E69-4166-832D-96C004436A20}"/>
              </a:ext>
            </a:extLst>
          </p:cNvPr>
          <p:cNvSpPr txBox="1"/>
          <p:nvPr/>
        </p:nvSpPr>
        <p:spPr>
          <a:xfrm>
            <a:off x="378277" y="441352"/>
            <a:ext cx="51557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" b="1" dirty="0">
                <a:solidFill>
                  <a:srgbClr val="1B3F90"/>
                </a:solidFill>
              </a:rPr>
              <a:t>Sectoral Snapshot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6E6059B-9158-44BB-8D50-AED92E8440D3}"/>
              </a:ext>
            </a:extLst>
          </p:cNvPr>
          <p:cNvSpPr/>
          <p:nvPr/>
        </p:nvSpPr>
        <p:spPr>
          <a:xfrm>
            <a:off x="9442450" y="-5081"/>
            <a:ext cx="2752725" cy="66675"/>
          </a:xfrm>
          <a:custGeom>
            <a:avLst/>
            <a:gdLst>
              <a:gd name="connsiteX0" fmla="*/ 22288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266950 w 4724400"/>
              <a:gd name="connsiteY4" fmla="*/ 38100 h 2609850"/>
              <a:gd name="connsiteX5" fmla="*/ 2228850 w 4724400"/>
              <a:gd name="connsiteY5" fmla="*/ 0 h 260985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2266950 w 4724400"/>
              <a:gd name="connsiteY4" fmla="*/ 19050 h 2590800"/>
              <a:gd name="connsiteX5" fmla="*/ 1949450 w 4724400"/>
              <a:gd name="connsiteY5" fmla="*/ 95250 h 259080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1949450 w 4724400"/>
              <a:gd name="connsiteY4" fmla="*/ 95250 h 2590800"/>
              <a:gd name="connsiteX0" fmla="*/ 20891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089150 w 4724400"/>
              <a:gd name="connsiteY4" fmla="*/ 0 h 2609850"/>
              <a:gd name="connsiteX0" fmla="*/ 120650 w 2755900"/>
              <a:gd name="connsiteY0" fmla="*/ 0 h 2609850"/>
              <a:gd name="connsiteX1" fmla="*/ 0 w 2755900"/>
              <a:gd name="connsiteY1" fmla="*/ 63500 h 2609850"/>
              <a:gd name="connsiteX2" fmla="*/ 2755900 w 2755900"/>
              <a:gd name="connsiteY2" fmla="*/ 2609850 h 2609850"/>
              <a:gd name="connsiteX3" fmla="*/ 2736850 w 2755900"/>
              <a:gd name="connsiteY3" fmla="*/ 19050 h 2609850"/>
              <a:gd name="connsiteX4" fmla="*/ 120650 w 2755900"/>
              <a:gd name="connsiteY4" fmla="*/ 0 h 2609850"/>
              <a:gd name="connsiteX0" fmla="*/ 120650 w 2743200"/>
              <a:gd name="connsiteY0" fmla="*/ 0 h 95250"/>
              <a:gd name="connsiteX1" fmla="*/ 0 w 2743200"/>
              <a:gd name="connsiteY1" fmla="*/ 63500 h 95250"/>
              <a:gd name="connsiteX2" fmla="*/ 2743200 w 2743200"/>
              <a:gd name="connsiteY2" fmla="*/ 95250 h 95250"/>
              <a:gd name="connsiteX3" fmla="*/ 2736850 w 2743200"/>
              <a:gd name="connsiteY3" fmla="*/ 19050 h 95250"/>
              <a:gd name="connsiteX4" fmla="*/ 120650 w 2743200"/>
              <a:gd name="connsiteY4" fmla="*/ 0 h 95250"/>
              <a:gd name="connsiteX0" fmla="*/ 120650 w 2743200"/>
              <a:gd name="connsiteY0" fmla="*/ 0 h 95250"/>
              <a:gd name="connsiteX1" fmla="*/ 0 w 2743200"/>
              <a:gd name="connsiteY1" fmla="*/ 63500 h 95250"/>
              <a:gd name="connsiteX2" fmla="*/ 2743200 w 2743200"/>
              <a:gd name="connsiteY2" fmla="*/ 95250 h 95250"/>
              <a:gd name="connsiteX3" fmla="*/ 2736850 w 2743200"/>
              <a:gd name="connsiteY3" fmla="*/ 19050 h 95250"/>
              <a:gd name="connsiteX4" fmla="*/ 120650 w 2743200"/>
              <a:gd name="connsiteY4" fmla="*/ 0 h 95250"/>
              <a:gd name="connsiteX0" fmla="*/ 120650 w 2743200"/>
              <a:gd name="connsiteY0" fmla="*/ 0 h 85725"/>
              <a:gd name="connsiteX1" fmla="*/ 0 w 2743200"/>
              <a:gd name="connsiteY1" fmla="*/ 53975 h 85725"/>
              <a:gd name="connsiteX2" fmla="*/ 2743200 w 2743200"/>
              <a:gd name="connsiteY2" fmla="*/ 85725 h 85725"/>
              <a:gd name="connsiteX3" fmla="*/ 2736850 w 2743200"/>
              <a:gd name="connsiteY3" fmla="*/ 9525 h 85725"/>
              <a:gd name="connsiteX4" fmla="*/ 120650 w 2743200"/>
              <a:gd name="connsiteY4" fmla="*/ 0 h 85725"/>
              <a:gd name="connsiteX0" fmla="*/ 120650 w 2746375"/>
              <a:gd name="connsiteY0" fmla="*/ 0 h 85725"/>
              <a:gd name="connsiteX1" fmla="*/ 0 w 2746375"/>
              <a:gd name="connsiteY1" fmla="*/ 53975 h 85725"/>
              <a:gd name="connsiteX2" fmla="*/ 2743200 w 2746375"/>
              <a:gd name="connsiteY2" fmla="*/ 85725 h 85725"/>
              <a:gd name="connsiteX3" fmla="*/ 2746375 w 2746375"/>
              <a:gd name="connsiteY3" fmla="*/ 3175 h 85725"/>
              <a:gd name="connsiteX4" fmla="*/ 120650 w 2746375"/>
              <a:gd name="connsiteY4" fmla="*/ 0 h 85725"/>
              <a:gd name="connsiteX0" fmla="*/ 120650 w 2746375"/>
              <a:gd name="connsiteY0" fmla="*/ 0 h 66675"/>
              <a:gd name="connsiteX1" fmla="*/ 0 w 2746375"/>
              <a:gd name="connsiteY1" fmla="*/ 53975 h 66675"/>
              <a:gd name="connsiteX2" fmla="*/ 2743200 w 2746375"/>
              <a:gd name="connsiteY2" fmla="*/ 66675 h 66675"/>
              <a:gd name="connsiteX3" fmla="*/ 2746375 w 2746375"/>
              <a:gd name="connsiteY3" fmla="*/ 3175 h 66675"/>
              <a:gd name="connsiteX4" fmla="*/ 120650 w 2746375"/>
              <a:gd name="connsiteY4" fmla="*/ 0 h 66675"/>
              <a:gd name="connsiteX0" fmla="*/ 127000 w 2752725"/>
              <a:gd name="connsiteY0" fmla="*/ 0 h 66675"/>
              <a:gd name="connsiteX1" fmla="*/ 0 w 2752725"/>
              <a:gd name="connsiteY1" fmla="*/ 60325 h 66675"/>
              <a:gd name="connsiteX2" fmla="*/ 2749550 w 2752725"/>
              <a:gd name="connsiteY2" fmla="*/ 66675 h 66675"/>
              <a:gd name="connsiteX3" fmla="*/ 2752725 w 2752725"/>
              <a:gd name="connsiteY3" fmla="*/ 3175 h 66675"/>
              <a:gd name="connsiteX4" fmla="*/ 127000 w 2752725"/>
              <a:gd name="connsiteY4" fmla="*/ 0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2725" h="66675">
                <a:moveTo>
                  <a:pt x="127000" y="0"/>
                </a:moveTo>
                <a:cubicBezTo>
                  <a:pt x="83608" y="24342"/>
                  <a:pt x="40217" y="39158"/>
                  <a:pt x="0" y="60325"/>
                </a:cubicBezTo>
                <a:lnTo>
                  <a:pt x="2749550" y="66675"/>
                </a:lnTo>
                <a:lnTo>
                  <a:pt x="2752725" y="3175"/>
                </a:lnTo>
                <a:lnTo>
                  <a:pt x="127000" y="0"/>
                </a:lnTo>
                <a:close/>
              </a:path>
            </a:pathLst>
          </a:custGeom>
          <a:solidFill>
            <a:srgbClr val="EF7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AA73E76-EA8C-7914-0948-9A46C575020A}"/>
              </a:ext>
            </a:extLst>
          </p:cNvPr>
          <p:cNvGrpSpPr/>
          <p:nvPr/>
        </p:nvGrpSpPr>
        <p:grpSpPr>
          <a:xfrm>
            <a:off x="859024" y="1306696"/>
            <a:ext cx="10788277" cy="4891394"/>
            <a:chOff x="1049361" y="1222369"/>
            <a:chExt cx="10788277" cy="489139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058A1B9-2C42-AB68-6558-F667838FDD8F}"/>
                </a:ext>
              </a:extLst>
            </p:cNvPr>
            <p:cNvSpPr/>
            <p:nvPr/>
          </p:nvSpPr>
          <p:spPr>
            <a:xfrm>
              <a:off x="1049361" y="1223173"/>
              <a:ext cx="2650207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wrap="none" lIns="91440" rIns="91440" anchor="ctr">
              <a:noAutofit/>
            </a:bodyPr>
            <a:lstStyle/>
            <a:p>
              <a:r>
                <a:rPr lang="en-US" sz="2000" b="1">
                  <a:solidFill>
                    <a:srgbClr val="1B3F90"/>
                  </a:solidFill>
                  <a:latin typeface="Mont"/>
                </a:rPr>
                <a:t>Railways			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A3D46C8-8611-BC6E-EE34-7BB817E61276}"/>
                </a:ext>
              </a:extLst>
            </p:cNvPr>
            <p:cNvSpPr txBox="1"/>
            <p:nvPr/>
          </p:nvSpPr>
          <p:spPr>
            <a:xfrm>
              <a:off x="1344636" y="1702087"/>
              <a:ext cx="3284359" cy="1538883"/>
            </a:xfrm>
            <a:prstGeom prst="rect">
              <a:avLst/>
            </a:prstGeom>
            <a:noFill/>
          </p:spPr>
          <p:txBody>
            <a:bodyPr wrap="square" lIns="91440" rIns="91440" rtlCol="0" anchor="t">
              <a:spAutoFit/>
            </a:bodyPr>
            <a:lstStyle/>
            <a:p>
              <a:pPr>
                <a:buClr>
                  <a:srgbClr val="808285"/>
                </a:buClr>
                <a:buSzPct val="100000"/>
              </a:pPr>
              <a:r>
                <a:rPr lang="en-US" sz="1400" b="1">
                  <a:solidFill>
                    <a:srgbClr val="EF7F1A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4</a:t>
              </a:r>
              <a:r>
                <a:rPr lang="en-US" sz="1400" b="1" baseline="30000">
                  <a:solidFill>
                    <a:srgbClr val="EF7F1A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th</a:t>
              </a:r>
              <a:r>
                <a:rPr lang="en-US" sz="1400" b="1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 </a:t>
              </a:r>
              <a:r>
                <a:rPr lang="en-US" sz="1400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largest railway network in the world</a:t>
              </a:r>
            </a:p>
            <a:p>
              <a:pPr>
                <a:buClr>
                  <a:srgbClr val="808285"/>
                </a:buClr>
                <a:buSzPct val="100000"/>
              </a:pPr>
              <a:endParaRPr lang="en-US" sz="500">
                <a:solidFill>
                  <a:srgbClr val="1B3F90"/>
                </a:solidFill>
                <a:latin typeface="Mont"/>
                <a:ea typeface="Source Sans Pro" panose="020B0503030403020204" pitchFamily="34" charset="0"/>
                <a:cs typeface="Tahoma" panose="020B0604030504040204" pitchFamily="34" charset="0"/>
              </a:endParaRPr>
            </a:p>
            <a:p>
              <a:pPr>
                <a:buClr>
                  <a:srgbClr val="808285"/>
                </a:buClr>
                <a:buSzPct val="100000"/>
              </a:pPr>
              <a:r>
                <a:rPr lang="en-US" sz="1400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Largest employer in India and </a:t>
              </a:r>
              <a:r>
                <a:rPr lang="en-US" sz="1400" b="1">
                  <a:solidFill>
                    <a:srgbClr val="EF7F1A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8</a:t>
              </a:r>
              <a:r>
                <a:rPr lang="en-US" sz="1400" b="1" baseline="30000">
                  <a:solidFill>
                    <a:srgbClr val="EF7F1A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th</a:t>
              </a:r>
              <a:r>
                <a:rPr lang="en-US" sz="1400" b="1" baseline="30000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 </a:t>
              </a:r>
              <a:r>
                <a:rPr lang="en-US" sz="1400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largest in the world</a:t>
              </a:r>
            </a:p>
            <a:p>
              <a:pPr>
                <a:buClr>
                  <a:srgbClr val="808285"/>
                </a:buClr>
                <a:buSzPct val="100000"/>
              </a:pPr>
              <a:endParaRPr lang="en-US" sz="500">
                <a:solidFill>
                  <a:srgbClr val="1B3F90"/>
                </a:solidFill>
                <a:latin typeface="Mont"/>
                <a:ea typeface="Source Sans Pro" panose="020B0503030403020204" pitchFamily="34" charset="0"/>
                <a:cs typeface="Tahoma" panose="020B0604030504040204" pitchFamily="34" charset="0"/>
              </a:endParaRPr>
            </a:p>
            <a:p>
              <a:pPr>
                <a:buClr>
                  <a:srgbClr val="808285"/>
                </a:buClr>
                <a:buSzPct val="100000"/>
              </a:pPr>
              <a:r>
                <a:rPr lang="en-US" sz="1400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Emerging railway trends (Bullet train, </a:t>
              </a:r>
              <a:r>
                <a:rPr lang="en-US" sz="1400" err="1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Vande</a:t>
              </a:r>
              <a:r>
                <a:rPr lang="en-US" sz="1400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 Bharat, Hyperloop, Dedicated freight corridor)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76EF3FA-F980-11FE-0248-09921CE7CCA8}"/>
                </a:ext>
              </a:extLst>
            </p:cNvPr>
            <p:cNvSpPr/>
            <p:nvPr/>
          </p:nvSpPr>
          <p:spPr>
            <a:xfrm>
              <a:off x="1087206" y="3736468"/>
              <a:ext cx="2650207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wrap="none" lIns="91440" rIns="91440" anchor="ctr">
              <a:noAutofit/>
            </a:bodyPr>
            <a:lstStyle/>
            <a:p>
              <a:r>
                <a:rPr lang="en-US" sz="2000" b="1">
                  <a:solidFill>
                    <a:srgbClr val="1B3F90"/>
                  </a:solidFill>
                  <a:latin typeface="Mont"/>
                </a:rPr>
                <a:t>Roads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CADEB1F-C2FF-61F7-C12E-24082F7B4231}"/>
                </a:ext>
              </a:extLst>
            </p:cNvPr>
            <p:cNvSpPr txBox="1"/>
            <p:nvPr/>
          </p:nvSpPr>
          <p:spPr>
            <a:xfrm>
              <a:off x="8549903" y="1693081"/>
              <a:ext cx="3287735" cy="1538883"/>
            </a:xfrm>
            <a:prstGeom prst="rect">
              <a:avLst/>
            </a:prstGeom>
            <a:noFill/>
          </p:spPr>
          <p:txBody>
            <a:bodyPr wrap="square" lIns="91440" rIns="91440" rtlCol="0" anchor="t">
              <a:spAutoFit/>
            </a:bodyPr>
            <a:lstStyle/>
            <a:p>
              <a:pPr>
                <a:buClr>
                  <a:srgbClr val="808285"/>
                </a:buClr>
              </a:pPr>
              <a:r>
                <a:rPr lang="en-US" sz="1400" b="1" noProof="1">
                  <a:solidFill>
                    <a:srgbClr val="EF7F1A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7</a:t>
              </a:r>
              <a:r>
                <a:rPr lang="en-US" sz="1400" b="1" baseline="30000" noProof="1">
                  <a:solidFill>
                    <a:srgbClr val="EF7F1A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th</a:t>
              </a:r>
              <a:r>
                <a:rPr lang="en-US" sz="1400" noProof="1">
                  <a:solidFill>
                    <a:srgbClr val="EF7F1A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  </a:t>
              </a:r>
              <a:r>
                <a:rPr lang="en-US" sz="1400" noProof="1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largest civil aviation market - </a:t>
              </a:r>
              <a:r>
                <a:rPr lang="en-US" sz="1400" b="1" noProof="1">
                  <a:solidFill>
                    <a:srgbClr val="EF7F1A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3rd</a:t>
              </a:r>
              <a:r>
                <a:rPr lang="en-US" sz="1400" noProof="1">
                  <a:solidFill>
                    <a:srgbClr val="EF7F1A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 </a:t>
              </a:r>
              <a:r>
                <a:rPr lang="en-US" sz="1400" noProof="1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largest in next 10 years – IATA</a:t>
              </a:r>
            </a:p>
            <a:p>
              <a:pPr>
                <a:buClr>
                  <a:srgbClr val="808285"/>
                </a:buClr>
              </a:pPr>
              <a:endParaRPr lang="en-US" sz="500" noProof="1">
                <a:solidFill>
                  <a:srgbClr val="1B3F90"/>
                </a:solidFill>
                <a:latin typeface="Mont"/>
                <a:ea typeface="Source Sans Pro" panose="020B0503030403020204" pitchFamily="34" charset="0"/>
                <a:cs typeface="Tahoma" panose="020B0604030504040204" pitchFamily="34" charset="0"/>
              </a:endParaRPr>
            </a:p>
            <a:p>
              <a:pPr>
                <a:buClr>
                  <a:srgbClr val="808285"/>
                </a:buClr>
              </a:pPr>
              <a:r>
                <a:rPr lang="en-US" sz="1400" noProof="1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Number of Airports is likely to cross </a:t>
              </a:r>
              <a:r>
                <a:rPr lang="en-US" sz="1400" b="1" noProof="1">
                  <a:solidFill>
                    <a:srgbClr val="EF7F1A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200</a:t>
              </a:r>
              <a:r>
                <a:rPr lang="en-US" sz="1400" noProof="1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 in next 4-5 years</a:t>
              </a:r>
            </a:p>
            <a:p>
              <a:pPr>
                <a:buClr>
                  <a:srgbClr val="808285"/>
                </a:buClr>
              </a:pPr>
              <a:endParaRPr lang="en-US" sz="500" noProof="1">
                <a:solidFill>
                  <a:srgbClr val="1B3F90"/>
                </a:solidFill>
                <a:latin typeface="Mont"/>
                <a:ea typeface="Source Sans Pro" panose="020B0503030403020204" pitchFamily="34" charset="0"/>
                <a:cs typeface="Tahoma" panose="020B0604030504040204" pitchFamily="34" charset="0"/>
              </a:endParaRPr>
            </a:p>
            <a:p>
              <a:pPr>
                <a:buClr>
                  <a:srgbClr val="808285"/>
                </a:buClr>
              </a:pPr>
              <a:r>
                <a:rPr lang="en-US" sz="1400" noProof="1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UDAN – to promote Aviation growth in remote areas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A387B2F-9973-2448-310F-54221C3599F3}"/>
                </a:ext>
              </a:extLst>
            </p:cNvPr>
            <p:cNvSpPr txBox="1"/>
            <p:nvPr/>
          </p:nvSpPr>
          <p:spPr>
            <a:xfrm>
              <a:off x="8573849" y="3928549"/>
              <a:ext cx="3263789" cy="2185214"/>
            </a:xfrm>
            <a:prstGeom prst="rect">
              <a:avLst/>
            </a:prstGeom>
            <a:noFill/>
          </p:spPr>
          <p:txBody>
            <a:bodyPr wrap="square" lIns="91440" rIns="91440" rtlCol="0" anchor="b">
              <a:spAutoFit/>
            </a:bodyPr>
            <a:lstStyle/>
            <a:p>
              <a:pPr>
                <a:buClr>
                  <a:srgbClr val="808285"/>
                </a:buClr>
              </a:pPr>
              <a:r>
                <a:rPr lang="en-US" sz="1400" noProof="1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Plans to invest</a:t>
              </a:r>
              <a:r>
                <a:rPr lang="en-US" sz="1400" b="1" noProof="1">
                  <a:solidFill>
                    <a:srgbClr val="EF7F1A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 ₹ 6.56 Lakh Crores </a:t>
              </a:r>
              <a:r>
                <a:rPr lang="en-US" sz="1400" noProof="1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in port projects by 2035</a:t>
              </a:r>
            </a:p>
            <a:p>
              <a:pPr>
                <a:buClr>
                  <a:srgbClr val="808285"/>
                </a:buClr>
              </a:pPr>
              <a:endParaRPr lang="en-US" sz="500" noProof="1">
                <a:solidFill>
                  <a:srgbClr val="1B3F90"/>
                </a:solidFill>
                <a:latin typeface="Mont"/>
                <a:ea typeface="Source Sans Pro" panose="020B0503030403020204" pitchFamily="34" charset="0"/>
                <a:cs typeface="Tahoma" panose="020B0604030504040204" pitchFamily="34" charset="0"/>
              </a:endParaRPr>
            </a:p>
            <a:p>
              <a:pPr>
                <a:buClr>
                  <a:srgbClr val="808285"/>
                </a:buClr>
              </a:pPr>
              <a:r>
                <a:rPr lang="en-US" sz="1400" noProof="1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India owns over</a:t>
              </a:r>
              <a:r>
                <a:rPr lang="en-US" sz="1400" noProof="1">
                  <a:solidFill>
                    <a:srgbClr val="EF7F1A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 </a:t>
              </a:r>
              <a:r>
                <a:rPr lang="en-US" sz="1400" b="1" noProof="1">
                  <a:solidFill>
                    <a:srgbClr val="EF7F1A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30%</a:t>
              </a:r>
              <a:r>
                <a:rPr lang="en-US" sz="1400" noProof="1">
                  <a:solidFill>
                    <a:srgbClr val="EF7F1A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 </a:t>
              </a:r>
              <a:r>
                <a:rPr lang="en-US" sz="1400" noProof="1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global market share in the ship breaking industry – Alang largest ship-breakying yard</a:t>
              </a:r>
            </a:p>
            <a:p>
              <a:pPr>
                <a:buClr>
                  <a:srgbClr val="808285"/>
                </a:buClr>
              </a:pPr>
              <a:endParaRPr lang="en-US" sz="500" noProof="1">
                <a:solidFill>
                  <a:srgbClr val="1B3F90"/>
                </a:solidFill>
                <a:latin typeface="Mont"/>
                <a:ea typeface="Source Sans Pro" panose="020B0503030403020204" pitchFamily="34" charset="0"/>
                <a:cs typeface="Tahoma" panose="020B0604030504040204" pitchFamily="34" charset="0"/>
              </a:endParaRPr>
            </a:p>
            <a:p>
              <a:pPr>
                <a:buClr>
                  <a:srgbClr val="808285"/>
                </a:buClr>
              </a:pPr>
              <a:r>
                <a:rPr lang="en-US" sz="1400" noProof="1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Maritime India Vision - Unlocking additional revenue of</a:t>
              </a:r>
              <a:r>
                <a:rPr lang="en-US" sz="1400" b="1" noProof="1">
                  <a:solidFill>
                    <a:srgbClr val="EF7F1A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 ₹ 0.21 Lakh Crores </a:t>
              </a:r>
              <a:r>
                <a:rPr lang="en-US" sz="1400" noProof="1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and </a:t>
              </a:r>
              <a:r>
                <a:rPr lang="en-US" sz="1400" b="1" noProof="1">
                  <a:solidFill>
                    <a:srgbClr val="EF7F1A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20 Lakh </a:t>
              </a:r>
              <a:r>
                <a:rPr lang="en-US" sz="1400" noProof="1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direct and indirect jobs by 2030</a:t>
              </a:r>
              <a:endParaRPr lang="en-IN" sz="1400" dirty="0">
                <a:solidFill>
                  <a:srgbClr val="1B3F90"/>
                </a:solidFill>
                <a:latin typeface="Mont"/>
                <a:ea typeface="Source Sans Pro" panose="020B050303040302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BD958CF-1570-0B4B-C752-E71E1131A671}"/>
                </a:ext>
              </a:extLst>
            </p:cNvPr>
            <p:cNvSpPr/>
            <p:nvPr/>
          </p:nvSpPr>
          <p:spPr>
            <a:xfrm>
              <a:off x="8228766" y="1222369"/>
              <a:ext cx="2631065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wrap="none" lIns="91440" rIns="91440" anchor="ctr">
              <a:noAutofit/>
            </a:bodyPr>
            <a:lstStyle/>
            <a:p>
              <a:r>
                <a:rPr lang="en-US" sz="2000" b="1">
                  <a:solidFill>
                    <a:srgbClr val="1B3F90"/>
                  </a:solidFill>
                  <a:latin typeface="Mont"/>
                </a:rPr>
                <a:t>Airports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D102412-6636-9184-D851-13EAAE260F35}"/>
                </a:ext>
              </a:extLst>
            </p:cNvPr>
            <p:cNvSpPr/>
            <p:nvPr/>
          </p:nvSpPr>
          <p:spPr>
            <a:xfrm>
              <a:off x="8255450" y="3773987"/>
              <a:ext cx="2631065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wrap="none" lIns="91440" rIns="91440" anchor="ctr">
              <a:noAutofit/>
            </a:bodyPr>
            <a:lstStyle/>
            <a:p>
              <a:r>
                <a:rPr lang="en-US" sz="2000" b="1">
                  <a:solidFill>
                    <a:srgbClr val="1B3F90"/>
                  </a:solidFill>
                  <a:latin typeface="Mont"/>
                </a:rPr>
                <a:t>Ports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D409857-FBFA-8438-F62C-0FD4B4FAFA8D}"/>
                </a:ext>
              </a:extLst>
            </p:cNvPr>
            <p:cNvGrpSpPr/>
            <p:nvPr/>
          </p:nvGrpSpPr>
          <p:grpSpPr>
            <a:xfrm>
              <a:off x="1839173" y="1528490"/>
              <a:ext cx="8757244" cy="4132053"/>
              <a:chOff x="1049362" y="1168817"/>
              <a:chExt cx="10093278" cy="4851399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BB54528-5F11-E15B-B629-69A4E6F65599}"/>
                  </a:ext>
                </a:extLst>
              </p:cNvPr>
              <p:cNvSpPr/>
              <p:nvPr/>
            </p:nvSpPr>
            <p:spPr>
              <a:xfrm>
                <a:off x="4069916" y="1558862"/>
                <a:ext cx="2012796" cy="2012795"/>
              </a:xfrm>
              <a:custGeom>
                <a:avLst/>
                <a:gdLst>
                  <a:gd name="connsiteX0" fmla="*/ 2012796 w 2012796"/>
                  <a:gd name="connsiteY0" fmla="*/ 0 h 2012795"/>
                  <a:gd name="connsiteX1" fmla="*/ 2012796 w 2012796"/>
                  <a:gd name="connsiteY1" fmla="*/ 2012795 h 2012795"/>
                  <a:gd name="connsiteX2" fmla="*/ 0 w 2012796"/>
                  <a:gd name="connsiteY2" fmla="*/ 2012795 h 2012795"/>
                  <a:gd name="connsiteX3" fmla="*/ 9362 w 2012796"/>
                  <a:gd name="connsiteY3" fmla="*/ 1827403 h 2012795"/>
                  <a:gd name="connsiteX4" fmla="*/ 1827403 w 2012796"/>
                  <a:gd name="connsiteY4" fmla="*/ 9362 h 2012795"/>
                  <a:gd name="connsiteX5" fmla="*/ 2012796 w 2012796"/>
                  <a:gd name="connsiteY5" fmla="*/ 0 h 201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12796" h="2012795">
                    <a:moveTo>
                      <a:pt x="2012796" y="0"/>
                    </a:moveTo>
                    <a:lnTo>
                      <a:pt x="2012796" y="2012795"/>
                    </a:lnTo>
                    <a:lnTo>
                      <a:pt x="0" y="2012795"/>
                    </a:lnTo>
                    <a:lnTo>
                      <a:pt x="9362" y="1827403"/>
                    </a:lnTo>
                    <a:cubicBezTo>
                      <a:pt x="106713" y="868801"/>
                      <a:pt x="868801" y="106713"/>
                      <a:pt x="1827403" y="9362"/>
                    </a:cubicBezTo>
                    <a:lnTo>
                      <a:pt x="2012796" y="0"/>
                    </a:lnTo>
                    <a:close/>
                  </a:path>
                </a:pathLst>
              </a:custGeom>
              <a:solidFill>
                <a:srgbClr val="EF7F1A"/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8D8146D-07A3-8377-6E9E-1F8D08AC3F8E}"/>
                  </a:ext>
                </a:extLst>
              </p:cNvPr>
              <p:cNvSpPr/>
              <p:nvPr/>
            </p:nvSpPr>
            <p:spPr>
              <a:xfrm>
                <a:off x="6128432" y="1558862"/>
                <a:ext cx="2012795" cy="2012795"/>
              </a:xfrm>
              <a:custGeom>
                <a:avLst/>
                <a:gdLst>
                  <a:gd name="connsiteX0" fmla="*/ 0 w 2012795"/>
                  <a:gd name="connsiteY0" fmla="*/ 0 h 2012795"/>
                  <a:gd name="connsiteX1" fmla="*/ 185392 w 2012795"/>
                  <a:gd name="connsiteY1" fmla="*/ 9362 h 2012795"/>
                  <a:gd name="connsiteX2" fmla="*/ 1417382 w 2012795"/>
                  <a:gd name="connsiteY2" fmla="*/ 595414 h 2012795"/>
                  <a:gd name="connsiteX3" fmla="*/ 1548841 w 2012795"/>
                  <a:gd name="connsiteY3" fmla="*/ 740055 h 2012795"/>
                  <a:gd name="connsiteX4" fmla="*/ 1853887 w 2012795"/>
                  <a:gd name="connsiteY4" fmla="*/ 1242837 h 2012795"/>
                  <a:gd name="connsiteX5" fmla="*/ 2003433 w 2012795"/>
                  <a:gd name="connsiteY5" fmla="*/ 1827403 h 2012795"/>
                  <a:gd name="connsiteX6" fmla="*/ 2012795 w 2012795"/>
                  <a:gd name="connsiteY6" fmla="*/ 2012795 h 2012795"/>
                  <a:gd name="connsiteX7" fmla="*/ 0 w 2012795"/>
                  <a:gd name="connsiteY7" fmla="*/ 2012795 h 2012795"/>
                  <a:gd name="connsiteX8" fmla="*/ 0 w 2012795"/>
                  <a:gd name="connsiteY8" fmla="*/ 0 h 201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12795" h="2012795">
                    <a:moveTo>
                      <a:pt x="0" y="0"/>
                    </a:moveTo>
                    <a:lnTo>
                      <a:pt x="185392" y="9362"/>
                    </a:lnTo>
                    <a:cubicBezTo>
                      <a:pt x="664694" y="58038"/>
                      <a:pt x="1094866" y="272898"/>
                      <a:pt x="1417382" y="595414"/>
                    </a:cubicBezTo>
                    <a:cubicBezTo>
                      <a:pt x="1463455" y="641487"/>
                      <a:pt x="1507332" y="689758"/>
                      <a:pt x="1548841" y="740055"/>
                    </a:cubicBezTo>
                    <a:cubicBezTo>
                      <a:pt x="1673368" y="890947"/>
                      <a:pt x="1776586" y="1060077"/>
                      <a:pt x="1853887" y="1242837"/>
                    </a:cubicBezTo>
                    <a:cubicBezTo>
                      <a:pt x="1931188" y="1425598"/>
                      <a:pt x="1982573" y="1621989"/>
                      <a:pt x="2003433" y="1827403"/>
                    </a:cubicBezTo>
                    <a:lnTo>
                      <a:pt x="2012795" y="2012795"/>
                    </a:lnTo>
                    <a:lnTo>
                      <a:pt x="0" y="20127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B3F90"/>
              </a:solidFill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rgbClr val="1B3F90"/>
                  </a:solidFill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E528201-7259-D339-A59B-58206408AC73}"/>
                  </a:ext>
                </a:extLst>
              </p:cNvPr>
              <p:cNvSpPr/>
              <p:nvPr/>
            </p:nvSpPr>
            <p:spPr>
              <a:xfrm>
                <a:off x="4069916" y="3617375"/>
                <a:ext cx="2012796" cy="2012796"/>
              </a:xfrm>
              <a:custGeom>
                <a:avLst/>
                <a:gdLst>
                  <a:gd name="connsiteX0" fmla="*/ 0 w 2012796"/>
                  <a:gd name="connsiteY0" fmla="*/ 0 h 2012796"/>
                  <a:gd name="connsiteX1" fmla="*/ 2012796 w 2012796"/>
                  <a:gd name="connsiteY1" fmla="*/ 0 h 2012796"/>
                  <a:gd name="connsiteX2" fmla="*/ 2012796 w 2012796"/>
                  <a:gd name="connsiteY2" fmla="*/ 2012796 h 2012796"/>
                  <a:gd name="connsiteX3" fmla="*/ 1827403 w 2012796"/>
                  <a:gd name="connsiteY3" fmla="*/ 2003434 h 2012796"/>
                  <a:gd name="connsiteX4" fmla="*/ 1242837 w 2012796"/>
                  <a:gd name="connsiteY4" fmla="*/ 1853888 h 2012796"/>
                  <a:gd name="connsiteX5" fmla="*/ 740055 w 2012796"/>
                  <a:gd name="connsiteY5" fmla="*/ 1548842 h 2012796"/>
                  <a:gd name="connsiteX6" fmla="*/ 595414 w 2012796"/>
                  <a:gd name="connsiteY6" fmla="*/ 1417383 h 2012796"/>
                  <a:gd name="connsiteX7" fmla="*/ 9362 w 2012796"/>
                  <a:gd name="connsiteY7" fmla="*/ 185393 h 2012796"/>
                  <a:gd name="connsiteX8" fmla="*/ 0 w 2012796"/>
                  <a:gd name="connsiteY8" fmla="*/ 0 h 201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12796" h="2012796">
                    <a:moveTo>
                      <a:pt x="0" y="0"/>
                    </a:moveTo>
                    <a:lnTo>
                      <a:pt x="2012796" y="0"/>
                    </a:lnTo>
                    <a:lnTo>
                      <a:pt x="2012796" y="2012796"/>
                    </a:lnTo>
                    <a:lnTo>
                      <a:pt x="1827403" y="2003434"/>
                    </a:lnTo>
                    <a:cubicBezTo>
                      <a:pt x="1621989" y="1982574"/>
                      <a:pt x="1425598" y="1931189"/>
                      <a:pt x="1242837" y="1853888"/>
                    </a:cubicBezTo>
                    <a:cubicBezTo>
                      <a:pt x="1060077" y="1776587"/>
                      <a:pt x="890947" y="1673369"/>
                      <a:pt x="740055" y="1548842"/>
                    </a:cubicBezTo>
                    <a:cubicBezTo>
                      <a:pt x="689758" y="1507333"/>
                      <a:pt x="641487" y="1463456"/>
                      <a:pt x="595414" y="1417383"/>
                    </a:cubicBezTo>
                    <a:cubicBezTo>
                      <a:pt x="272898" y="1094867"/>
                      <a:pt x="58038" y="664695"/>
                      <a:pt x="9362" y="18539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B3F90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B2EA849-9FCC-E8FF-824C-F8D1EE4A8E28}"/>
                  </a:ext>
                </a:extLst>
              </p:cNvPr>
              <p:cNvSpPr/>
              <p:nvPr/>
            </p:nvSpPr>
            <p:spPr>
              <a:xfrm>
                <a:off x="6128432" y="3617375"/>
                <a:ext cx="2012795" cy="2012796"/>
              </a:xfrm>
              <a:custGeom>
                <a:avLst/>
                <a:gdLst>
                  <a:gd name="connsiteX0" fmla="*/ 0 w 2012795"/>
                  <a:gd name="connsiteY0" fmla="*/ 0 h 2012796"/>
                  <a:gd name="connsiteX1" fmla="*/ 2012795 w 2012795"/>
                  <a:gd name="connsiteY1" fmla="*/ 0 h 2012796"/>
                  <a:gd name="connsiteX2" fmla="*/ 2003433 w 2012795"/>
                  <a:gd name="connsiteY2" fmla="*/ 185393 h 2012796"/>
                  <a:gd name="connsiteX3" fmla="*/ 185392 w 2012795"/>
                  <a:gd name="connsiteY3" fmla="*/ 2003434 h 2012796"/>
                  <a:gd name="connsiteX4" fmla="*/ 0 w 2012795"/>
                  <a:gd name="connsiteY4" fmla="*/ 2012796 h 2012796"/>
                  <a:gd name="connsiteX5" fmla="*/ 0 w 2012795"/>
                  <a:gd name="connsiteY5" fmla="*/ 0 h 201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12795" h="2012796">
                    <a:moveTo>
                      <a:pt x="0" y="0"/>
                    </a:moveTo>
                    <a:lnTo>
                      <a:pt x="2012795" y="0"/>
                    </a:lnTo>
                    <a:lnTo>
                      <a:pt x="2003433" y="185393"/>
                    </a:lnTo>
                    <a:cubicBezTo>
                      <a:pt x="1906082" y="1143995"/>
                      <a:pt x="1143994" y="1906083"/>
                      <a:pt x="185392" y="2003434"/>
                    </a:cubicBezTo>
                    <a:lnTo>
                      <a:pt x="0" y="20127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7F1A"/>
              </a:solidFill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DF21F37A-DFE1-3E12-1CB6-4272E5ADC881}"/>
                  </a:ext>
                </a:extLst>
              </p:cNvPr>
              <p:cNvGrpSpPr/>
              <p:nvPr/>
            </p:nvGrpSpPr>
            <p:grpSpPr>
              <a:xfrm>
                <a:off x="1049362" y="1168817"/>
                <a:ext cx="10093278" cy="4851399"/>
                <a:chOff x="1049362" y="1168817"/>
                <a:chExt cx="10093278" cy="4851399"/>
              </a:xfrm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BA69DEF3-1FDD-83D7-80AD-C0AB44AACC63}"/>
                    </a:ext>
                  </a:extLst>
                </p:cNvPr>
                <p:cNvSpPr/>
                <p:nvPr/>
              </p:nvSpPr>
              <p:spPr>
                <a:xfrm>
                  <a:off x="6026243" y="1168817"/>
                  <a:ext cx="158657" cy="48513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59000">
                      <a:srgbClr val="F1EFF0"/>
                    </a:gs>
                    <a:gs pos="77000">
                      <a:schemeClr val="bg2">
                        <a:lumMod val="90000"/>
                      </a:schemeClr>
                    </a:gs>
                    <a:gs pos="100000">
                      <a:schemeClr val="bg2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0F21C83A-4F47-03B8-C0B0-2BDBB1D169F2}"/>
                    </a:ext>
                  </a:extLst>
                </p:cNvPr>
                <p:cNvSpPr/>
                <p:nvPr/>
              </p:nvSpPr>
              <p:spPr>
                <a:xfrm rot="5400000">
                  <a:off x="6016672" y="-1452122"/>
                  <a:ext cx="158657" cy="1009327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33000">
                      <a:srgbClr val="F1EFF0"/>
                    </a:gs>
                    <a:gs pos="77000">
                      <a:schemeClr val="bg2">
                        <a:lumMod val="90000"/>
                      </a:schemeClr>
                    </a:gs>
                    <a:gs pos="100000">
                      <a:schemeClr val="bg2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DD70F5B1-B2FD-5BE6-3CBA-7F85CD6EC0D4}"/>
                  </a:ext>
                </a:extLst>
              </p:cNvPr>
              <p:cNvSpPr/>
              <p:nvPr/>
            </p:nvSpPr>
            <p:spPr>
              <a:xfrm>
                <a:off x="4803962" y="2279620"/>
                <a:ext cx="2657011" cy="2584074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noFill/>
              </a:ln>
              <a:effectLst>
                <a:outerShdw blurRad="88900" dist="76200" dir="2700000" algn="tl" rotWithShape="0">
                  <a:prstClr val="black">
                    <a:alpha val="55000"/>
                  </a:prst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solidFill>
                    <a:srgbClr val="3E5B2A"/>
                  </a:solidFill>
                  <a:latin typeface="Bahnschrift Condensed" panose="020B0502040204020203" pitchFamily="34" charset="0"/>
                </a:endParaRPr>
              </a:p>
            </p:txBody>
          </p:sp>
        </p:grpSp>
      </p:grpSp>
      <p:pic>
        <p:nvPicPr>
          <p:cNvPr id="28" name="Graphic 27" descr="Train with solid fill">
            <a:extLst>
              <a:ext uri="{FF2B5EF4-FFF2-40B4-BE49-F238E27FC236}">
                <a16:creationId xmlns:a16="http://schemas.microsoft.com/office/drawing/2014/main" id="{511CC63E-20E9-A46F-CA1B-05CB7BA0A9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18167" y="2443118"/>
            <a:ext cx="540000" cy="540000"/>
          </a:xfrm>
          <a:prstGeom prst="rect">
            <a:avLst/>
          </a:prstGeom>
        </p:spPr>
      </p:pic>
      <p:pic>
        <p:nvPicPr>
          <p:cNvPr id="29" name="Graphic 28" descr="Airplane with solid fill">
            <a:extLst>
              <a:ext uri="{FF2B5EF4-FFF2-40B4-BE49-F238E27FC236}">
                <a16:creationId xmlns:a16="http://schemas.microsoft.com/office/drawing/2014/main" id="{BF0D3BDE-881A-D789-55AE-19386D2336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94982" y="2439578"/>
            <a:ext cx="540000" cy="540000"/>
          </a:xfrm>
          <a:prstGeom prst="rect">
            <a:avLst/>
          </a:prstGeom>
        </p:spPr>
      </p:pic>
      <p:pic>
        <p:nvPicPr>
          <p:cNvPr id="30" name="Graphic 29" descr="Road with solid fill">
            <a:extLst>
              <a:ext uri="{FF2B5EF4-FFF2-40B4-BE49-F238E27FC236}">
                <a16:creationId xmlns:a16="http://schemas.microsoft.com/office/drawing/2014/main" id="{AE0EFCEA-7F8D-9EC6-6D83-FFE56ABB235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97018" y="4364181"/>
            <a:ext cx="540000" cy="540000"/>
          </a:xfrm>
          <a:prstGeom prst="rect">
            <a:avLst/>
          </a:prstGeom>
        </p:spPr>
      </p:pic>
      <p:pic>
        <p:nvPicPr>
          <p:cNvPr id="31" name="Graphic 30" descr="Anchor with solid fill">
            <a:extLst>
              <a:ext uri="{FF2B5EF4-FFF2-40B4-BE49-F238E27FC236}">
                <a16:creationId xmlns:a16="http://schemas.microsoft.com/office/drawing/2014/main" id="{32090440-008C-2459-1067-B676C8C0676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94982" y="4264659"/>
            <a:ext cx="540000" cy="540000"/>
          </a:xfrm>
          <a:prstGeom prst="rect">
            <a:avLst/>
          </a:prstGeom>
        </p:spPr>
      </p:pic>
      <p:sp>
        <p:nvSpPr>
          <p:cNvPr id="32" name="TextBox 1">
            <a:extLst>
              <a:ext uri="{FF2B5EF4-FFF2-40B4-BE49-F238E27FC236}">
                <a16:creationId xmlns:a16="http://schemas.microsoft.com/office/drawing/2014/main" id="{8786F449-FD50-8F40-526A-2B45B92E7D81}"/>
              </a:ext>
            </a:extLst>
          </p:cNvPr>
          <p:cNvSpPr txBox="1"/>
          <p:nvPr/>
        </p:nvSpPr>
        <p:spPr>
          <a:xfrm>
            <a:off x="4792143" y="3448430"/>
            <a:ext cx="253421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en-US" sz="3000" b="1" dirty="0">
                <a:solidFill>
                  <a:srgbClr val="1B3F90"/>
                </a:solidFill>
              </a:rPr>
              <a:t>Infrastructure</a:t>
            </a:r>
            <a:endParaRPr lang="en-IN" sz="3000" b="1" dirty="0">
              <a:solidFill>
                <a:srgbClr val="1B3F9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BDED9C1-6CCE-C789-B7B4-0547E52FAAFF}"/>
              </a:ext>
            </a:extLst>
          </p:cNvPr>
          <p:cNvSpPr txBox="1"/>
          <p:nvPr/>
        </p:nvSpPr>
        <p:spPr>
          <a:xfrm>
            <a:off x="8475842" y="6717374"/>
            <a:ext cx="3484427" cy="1542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sz="1000">
                <a:solidFill>
                  <a:srgbClr val="313131"/>
                </a:solidFill>
                <a:ea typeface="Source Sans Pro" panose="020B0503030403020204" pitchFamily="34" charset="0"/>
              </a:rPr>
              <a:t>Source – www.pib.gov.in, www.ibef.org, www.investindia.gov.in</a:t>
            </a:r>
            <a:endParaRPr lang="en-IN" sz="1000">
              <a:solidFill>
                <a:srgbClr val="313131"/>
              </a:solidFill>
              <a:ea typeface="Source Sans Pro" panose="020B0503030403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0EF891-D91B-FBD5-8C6B-820EA7DFB813}"/>
              </a:ext>
            </a:extLst>
          </p:cNvPr>
          <p:cNvGrpSpPr/>
          <p:nvPr/>
        </p:nvGrpSpPr>
        <p:grpSpPr>
          <a:xfrm rot="10800000">
            <a:off x="984465" y="1896173"/>
            <a:ext cx="144000" cy="144000"/>
            <a:chOff x="624731" y="1669109"/>
            <a:chExt cx="512303" cy="529443"/>
          </a:xfrm>
        </p:grpSpPr>
        <p:sp>
          <p:nvSpPr>
            <p:cNvPr id="37" name="Block Arc 36">
              <a:extLst>
                <a:ext uri="{FF2B5EF4-FFF2-40B4-BE49-F238E27FC236}">
                  <a16:creationId xmlns:a16="http://schemas.microsoft.com/office/drawing/2014/main" id="{3DCFCE82-FE3F-EE33-DAEF-6A7AE4AEF192}"/>
                </a:ext>
              </a:extLst>
            </p:cNvPr>
            <p:cNvSpPr/>
            <p:nvPr/>
          </p:nvSpPr>
          <p:spPr>
            <a:xfrm rot="16200000">
              <a:off x="612531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1B3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38" name="Block Arc 37">
              <a:extLst>
                <a:ext uri="{FF2B5EF4-FFF2-40B4-BE49-F238E27FC236}">
                  <a16:creationId xmlns:a16="http://schemas.microsoft.com/office/drawing/2014/main" id="{8C1E455E-814A-82E7-293E-3D3E77ED0026}"/>
                </a:ext>
              </a:extLst>
            </p:cNvPr>
            <p:cNvSpPr/>
            <p:nvPr/>
          </p:nvSpPr>
          <p:spPr>
            <a:xfrm rot="5400000" flipH="1">
              <a:off x="619790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EF7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968C642-3ADB-86C1-AFED-A4A3F1752A84}"/>
              </a:ext>
            </a:extLst>
          </p:cNvPr>
          <p:cNvGrpSpPr/>
          <p:nvPr/>
        </p:nvGrpSpPr>
        <p:grpSpPr>
          <a:xfrm rot="10800000">
            <a:off x="984465" y="2188073"/>
            <a:ext cx="144000" cy="144000"/>
            <a:chOff x="624731" y="1669109"/>
            <a:chExt cx="512303" cy="529443"/>
          </a:xfrm>
        </p:grpSpPr>
        <p:sp>
          <p:nvSpPr>
            <p:cNvPr id="40" name="Block Arc 39">
              <a:extLst>
                <a:ext uri="{FF2B5EF4-FFF2-40B4-BE49-F238E27FC236}">
                  <a16:creationId xmlns:a16="http://schemas.microsoft.com/office/drawing/2014/main" id="{9D2A5544-0E4C-7B42-1E48-C647FD318F62}"/>
                </a:ext>
              </a:extLst>
            </p:cNvPr>
            <p:cNvSpPr/>
            <p:nvPr/>
          </p:nvSpPr>
          <p:spPr>
            <a:xfrm rot="16200000">
              <a:off x="612531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1B3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41" name="Block Arc 40">
              <a:extLst>
                <a:ext uri="{FF2B5EF4-FFF2-40B4-BE49-F238E27FC236}">
                  <a16:creationId xmlns:a16="http://schemas.microsoft.com/office/drawing/2014/main" id="{8E18CF51-0CF6-1FEB-E53E-5DB8A4B2DFA6}"/>
                </a:ext>
              </a:extLst>
            </p:cNvPr>
            <p:cNvSpPr/>
            <p:nvPr/>
          </p:nvSpPr>
          <p:spPr>
            <a:xfrm rot="5400000" flipH="1">
              <a:off x="619790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EF7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34F7FB5-B3D0-5A10-3770-D5C8587E4557}"/>
              </a:ext>
            </a:extLst>
          </p:cNvPr>
          <p:cNvGrpSpPr/>
          <p:nvPr/>
        </p:nvGrpSpPr>
        <p:grpSpPr>
          <a:xfrm rot="10800000">
            <a:off x="978658" y="2694393"/>
            <a:ext cx="144000" cy="144000"/>
            <a:chOff x="624731" y="1669109"/>
            <a:chExt cx="512303" cy="529443"/>
          </a:xfrm>
        </p:grpSpPr>
        <p:sp>
          <p:nvSpPr>
            <p:cNvPr id="43" name="Block Arc 42">
              <a:extLst>
                <a:ext uri="{FF2B5EF4-FFF2-40B4-BE49-F238E27FC236}">
                  <a16:creationId xmlns:a16="http://schemas.microsoft.com/office/drawing/2014/main" id="{CAC68244-A863-E68D-7CF0-CC4547238912}"/>
                </a:ext>
              </a:extLst>
            </p:cNvPr>
            <p:cNvSpPr/>
            <p:nvPr/>
          </p:nvSpPr>
          <p:spPr>
            <a:xfrm rot="16200000">
              <a:off x="612531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1B3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44" name="Block Arc 43">
              <a:extLst>
                <a:ext uri="{FF2B5EF4-FFF2-40B4-BE49-F238E27FC236}">
                  <a16:creationId xmlns:a16="http://schemas.microsoft.com/office/drawing/2014/main" id="{21E43323-B3D0-74EF-EE58-32B46E69C868}"/>
                </a:ext>
              </a:extLst>
            </p:cNvPr>
            <p:cNvSpPr/>
            <p:nvPr/>
          </p:nvSpPr>
          <p:spPr>
            <a:xfrm rot="5400000" flipH="1">
              <a:off x="619790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EF7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0982A00A-8E37-2E6C-F965-ADE6266C8B86}"/>
              </a:ext>
            </a:extLst>
          </p:cNvPr>
          <p:cNvSpPr txBox="1"/>
          <p:nvPr/>
        </p:nvSpPr>
        <p:spPr>
          <a:xfrm>
            <a:off x="1154299" y="4282460"/>
            <a:ext cx="3284359" cy="1323439"/>
          </a:xfrm>
          <a:prstGeom prst="rect">
            <a:avLst/>
          </a:prstGeom>
          <a:noFill/>
        </p:spPr>
        <p:txBody>
          <a:bodyPr wrap="square" lIns="91440" rIns="91440" rtlCol="0" anchor="t">
            <a:spAutoFit/>
          </a:bodyPr>
          <a:lstStyle/>
          <a:p>
            <a:pPr>
              <a:buClr>
                <a:srgbClr val="808285"/>
              </a:buClr>
              <a:buSzPct val="100000"/>
            </a:pPr>
            <a:r>
              <a:rPr lang="en-US" sz="1400" b="1" dirty="0">
                <a:solidFill>
                  <a:srgbClr val="EF7F1A"/>
                </a:solidFill>
                <a:latin typeface="Mont"/>
                <a:ea typeface="Source Sans Pro" panose="020B0503030403020204" pitchFamily="34" charset="0"/>
                <a:cs typeface="Tahoma" panose="020B0604030504040204" pitchFamily="34" charset="0"/>
              </a:rPr>
              <a:t>2nd </a:t>
            </a:r>
            <a:r>
              <a:rPr lang="en-US" sz="1400" dirty="0">
                <a:solidFill>
                  <a:srgbClr val="1B3F90"/>
                </a:solidFill>
                <a:latin typeface="Mont"/>
                <a:ea typeface="Source Sans Pro" panose="020B0503030403020204" pitchFamily="34" charset="0"/>
                <a:cs typeface="Tahoma" panose="020B0604030504040204" pitchFamily="34" charset="0"/>
              </a:rPr>
              <a:t>Largest road network in the world</a:t>
            </a:r>
          </a:p>
          <a:p>
            <a:pPr>
              <a:buClr>
                <a:srgbClr val="808285"/>
              </a:buClr>
              <a:buSzPct val="100000"/>
            </a:pPr>
            <a:endParaRPr lang="en-US" sz="500" dirty="0">
              <a:solidFill>
                <a:srgbClr val="1B3F90"/>
              </a:solidFill>
              <a:latin typeface="Mont"/>
              <a:ea typeface="Source Sans Pro" panose="020B0503030403020204" pitchFamily="34" charset="0"/>
              <a:cs typeface="Tahoma" panose="020B0604030504040204" pitchFamily="34" charset="0"/>
            </a:endParaRPr>
          </a:p>
          <a:p>
            <a:pPr>
              <a:buClr>
                <a:srgbClr val="808285"/>
              </a:buClr>
              <a:buSzPct val="100000"/>
            </a:pPr>
            <a:r>
              <a:rPr lang="en-US" sz="1400" dirty="0">
                <a:solidFill>
                  <a:srgbClr val="1B3F90"/>
                </a:solidFill>
                <a:latin typeface="Mont"/>
                <a:ea typeface="Source Sans Pro" panose="020B0503030403020204" pitchFamily="34" charset="0"/>
                <a:cs typeface="Tahoma" panose="020B0604030504040204" pitchFamily="34" charset="0"/>
              </a:rPr>
              <a:t>The Bharat-Mala Project </a:t>
            </a:r>
            <a:r>
              <a:rPr lang="en-US" sz="1400" b="1" dirty="0">
                <a:solidFill>
                  <a:srgbClr val="EF7F1A"/>
                </a:solidFill>
                <a:latin typeface="Mont"/>
                <a:ea typeface="Source Sans Pro" panose="020B0503030403020204" pitchFamily="34" charset="0"/>
                <a:cs typeface="Tahoma" panose="020B0604030504040204" pitchFamily="34" charset="0"/>
              </a:rPr>
              <a:t>&gt;</a:t>
            </a:r>
            <a:r>
              <a:rPr lang="en-US" sz="1400" b="1">
                <a:solidFill>
                  <a:srgbClr val="EF7F1A"/>
                </a:solidFill>
                <a:latin typeface="Mont"/>
                <a:ea typeface="Source Sans Pro" panose="020B050303040302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>
                <a:solidFill>
                  <a:srgbClr val="EF7F1A"/>
                </a:solidFill>
                <a:latin typeface="Mont"/>
                <a:ea typeface="Source Sans Pro" panose="020B0503030403020204" pitchFamily="34" charset="0"/>
                <a:cs typeface="Tahoma" panose="020B0604030504040204" pitchFamily="34" charset="0"/>
              </a:rPr>
              <a:t>65000 km</a:t>
            </a:r>
            <a:r>
              <a:rPr lang="en-US" sz="1400" dirty="0">
                <a:solidFill>
                  <a:srgbClr val="1B3F90"/>
                </a:solidFill>
                <a:latin typeface="Mont"/>
                <a:ea typeface="Source Sans Pro" panose="020B0503030403020204" pitchFamily="34" charset="0"/>
                <a:cs typeface="Tahoma" panose="020B0604030504040204" pitchFamily="34" charset="0"/>
              </a:rPr>
              <a:t> of national highways to be constructed</a:t>
            </a:r>
          </a:p>
          <a:p>
            <a:pPr>
              <a:buClr>
                <a:srgbClr val="808285"/>
              </a:buClr>
              <a:buSzPct val="100000"/>
            </a:pPr>
            <a:endParaRPr lang="en-US" sz="500" dirty="0">
              <a:solidFill>
                <a:srgbClr val="1B3F90"/>
              </a:solidFill>
              <a:latin typeface="Mont"/>
              <a:ea typeface="Source Sans Pro" panose="020B0503030403020204" pitchFamily="34" charset="0"/>
              <a:cs typeface="Tahoma" panose="020B0604030504040204" pitchFamily="34" charset="0"/>
            </a:endParaRPr>
          </a:p>
          <a:p>
            <a:pPr>
              <a:buClr>
                <a:srgbClr val="808285"/>
              </a:buClr>
              <a:buSzPct val="100000"/>
            </a:pPr>
            <a:r>
              <a:rPr lang="en-US" sz="1400" dirty="0">
                <a:solidFill>
                  <a:srgbClr val="1B3F90"/>
                </a:solidFill>
                <a:latin typeface="Mont"/>
                <a:ea typeface="Source Sans Pro" panose="020B0503030403020204" pitchFamily="34" charset="0"/>
                <a:cs typeface="Tahoma" panose="020B0604030504040204" pitchFamily="34" charset="0"/>
              </a:rPr>
              <a:t>Toll collection through </a:t>
            </a:r>
            <a:r>
              <a:rPr lang="en-US" sz="1400" b="1" dirty="0">
                <a:solidFill>
                  <a:srgbClr val="EF7F1A"/>
                </a:solidFill>
                <a:latin typeface="Mont"/>
                <a:ea typeface="Source Sans Pro" panose="020B0503030403020204" pitchFamily="34" charset="0"/>
                <a:cs typeface="Tahoma" panose="020B0604030504040204" pitchFamily="34" charset="0"/>
              </a:rPr>
              <a:t>GPS</a:t>
            </a:r>
            <a:r>
              <a:rPr lang="en-US" sz="1400" dirty="0">
                <a:solidFill>
                  <a:srgbClr val="1B3F90"/>
                </a:solidFill>
                <a:latin typeface="Mont"/>
                <a:ea typeface="Source Sans Pro" panose="020B0503030403020204" pitchFamily="34" charset="0"/>
                <a:cs typeface="Tahoma" panose="020B0604030504040204" pitchFamily="34" charset="0"/>
              </a:rPr>
              <a:t> and removal of toll booths in coming years</a:t>
            </a:r>
            <a:endParaRPr lang="en-US" sz="1600" dirty="0">
              <a:solidFill>
                <a:srgbClr val="3E5B2A"/>
              </a:solidFill>
              <a:latin typeface="Bahnschrift Light Condensed" panose="020B0502040204020203" pitchFamily="34" charset="0"/>
              <a:ea typeface="Source Sans Pro" panose="020B0503030403020204" pitchFamily="34" charset="0"/>
              <a:cs typeface="Tahoma" panose="020B060403050404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0DD1857-2DF0-7103-2054-A8BA284F3930}"/>
              </a:ext>
            </a:extLst>
          </p:cNvPr>
          <p:cNvGrpSpPr/>
          <p:nvPr/>
        </p:nvGrpSpPr>
        <p:grpSpPr>
          <a:xfrm rot="10800000">
            <a:off x="982044" y="4373105"/>
            <a:ext cx="144000" cy="144000"/>
            <a:chOff x="624731" y="1669109"/>
            <a:chExt cx="512303" cy="529443"/>
          </a:xfrm>
        </p:grpSpPr>
        <p:sp>
          <p:nvSpPr>
            <p:cNvPr id="47" name="Block Arc 46">
              <a:extLst>
                <a:ext uri="{FF2B5EF4-FFF2-40B4-BE49-F238E27FC236}">
                  <a16:creationId xmlns:a16="http://schemas.microsoft.com/office/drawing/2014/main" id="{93529714-86C0-7B9E-37EB-6E0B5E3F3865}"/>
                </a:ext>
              </a:extLst>
            </p:cNvPr>
            <p:cNvSpPr/>
            <p:nvPr/>
          </p:nvSpPr>
          <p:spPr>
            <a:xfrm rot="16200000">
              <a:off x="612531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1B3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48" name="Block Arc 47">
              <a:extLst>
                <a:ext uri="{FF2B5EF4-FFF2-40B4-BE49-F238E27FC236}">
                  <a16:creationId xmlns:a16="http://schemas.microsoft.com/office/drawing/2014/main" id="{2B60D6DF-87D0-FCC2-490E-AC099B2F7CAD}"/>
                </a:ext>
              </a:extLst>
            </p:cNvPr>
            <p:cNvSpPr/>
            <p:nvPr/>
          </p:nvSpPr>
          <p:spPr>
            <a:xfrm rot="5400000" flipH="1">
              <a:off x="619790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EF7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6CD4FFD-5983-93B5-7871-B03EF23B47F2}"/>
              </a:ext>
            </a:extLst>
          </p:cNvPr>
          <p:cNvGrpSpPr/>
          <p:nvPr/>
        </p:nvGrpSpPr>
        <p:grpSpPr>
          <a:xfrm rot="10800000">
            <a:off x="978658" y="4687833"/>
            <a:ext cx="144000" cy="144000"/>
            <a:chOff x="624731" y="1669109"/>
            <a:chExt cx="512303" cy="529443"/>
          </a:xfrm>
        </p:grpSpPr>
        <p:sp>
          <p:nvSpPr>
            <p:cNvPr id="50" name="Block Arc 49">
              <a:extLst>
                <a:ext uri="{FF2B5EF4-FFF2-40B4-BE49-F238E27FC236}">
                  <a16:creationId xmlns:a16="http://schemas.microsoft.com/office/drawing/2014/main" id="{E05DDDF6-E4C2-7551-4EC0-2D07F826A375}"/>
                </a:ext>
              </a:extLst>
            </p:cNvPr>
            <p:cNvSpPr/>
            <p:nvPr/>
          </p:nvSpPr>
          <p:spPr>
            <a:xfrm rot="16200000">
              <a:off x="612531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1B3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51" name="Block Arc 50">
              <a:extLst>
                <a:ext uri="{FF2B5EF4-FFF2-40B4-BE49-F238E27FC236}">
                  <a16:creationId xmlns:a16="http://schemas.microsoft.com/office/drawing/2014/main" id="{FCF38ACE-FB1B-9604-DED0-D0DB1CA3AD06}"/>
                </a:ext>
              </a:extLst>
            </p:cNvPr>
            <p:cNvSpPr/>
            <p:nvPr/>
          </p:nvSpPr>
          <p:spPr>
            <a:xfrm rot="5400000" flipH="1">
              <a:off x="619790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EF7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5E0C44E-9898-2968-3FFB-A1FB37DAB8A7}"/>
              </a:ext>
            </a:extLst>
          </p:cNvPr>
          <p:cNvGrpSpPr/>
          <p:nvPr/>
        </p:nvGrpSpPr>
        <p:grpSpPr>
          <a:xfrm rot="10800000">
            <a:off x="984465" y="5177934"/>
            <a:ext cx="144000" cy="144000"/>
            <a:chOff x="624731" y="1669109"/>
            <a:chExt cx="512303" cy="529443"/>
          </a:xfrm>
        </p:grpSpPr>
        <p:sp>
          <p:nvSpPr>
            <p:cNvPr id="53" name="Block Arc 52">
              <a:extLst>
                <a:ext uri="{FF2B5EF4-FFF2-40B4-BE49-F238E27FC236}">
                  <a16:creationId xmlns:a16="http://schemas.microsoft.com/office/drawing/2014/main" id="{B7748723-EB5C-D3AF-5824-CA7EDCCEDF2C}"/>
                </a:ext>
              </a:extLst>
            </p:cNvPr>
            <p:cNvSpPr/>
            <p:nvPr/>
          </p:nvSpPr>
          <p:spPr>
            <a:xfrm rot="16200000">
              <a:off x="612531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1B3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54" name="Block Arc 53">
              <a:extLst>
                <a:ext uri="{FF2B5EF4-FFF2-40B4-BE49-F238E27FC236}">
                  <a16:creationId xmlns:a16="http://schemas.microsoft.com/office/drawing/2014/main" id="{94BBAD18-17FC-9AFD-AF40-3F5F6B6A9178}"/>
                </a:ext>
              </a:extLst>
            </p:cNvPr>
            <p:cNvSpPr/>
            <p:nvPr/>
          </p:nvSpPr>
          <p:spPr>
            <a:xfrm rot="5400000" flipH="1">
              <a:off x="619790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EF7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0CA4025-F6D2-FD5E-21A7-49845578FA87}"/>
              </a:ext>
            </a:extLst>
          </p:cNvPr>
          <p:cNvGrpSpPr/>
          <p:nvPr/>
        </p:nvGrpSpPr>
        <p:grpSpPr>
          <a:xfrm rot="10800000">
            <a:off x="8186829" y="1884215"/>
            <a:ext cx="144000" cy="144000"/>
            <a:chOff x="624731" y="1669109"/>
            <a:chExt cx="512303" cy="529443"/>
          </a:xfrm>
        </p:grpSpPr>
        <p:sp>
          <p:nvSpPr>
            <p:cNvPr id="56" name="Block Arc 55">
              <a:extLst>
                <a:ext uri="{FF2B5EF4-FFF2-40B4-BE49-F238E27FC236}">
                  <a16:creationId xmlns:a16="http://schemas.microsoft.com/office/drawing/2014/main" id="{28A86A62-E9A6-5FB8-BD00-C86403780A7C}"/>
                </a:ext>
              </a:extLst>
            </p:cNvPr>
            <p:cNvSpPr/>
            <p:nvPr/>
          </p:nvSpPr>
          <p:spPr>
            <a:xfrm rot="16200000">
              <a:off x="612531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1B3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57" name="Block Arc 56">
              <a:extLst>
                <a:ext uri="{FF2B5EF4-FFF2-40B4-BE49-F238E27FC236}">
                  <a16:creationId xmlns:a16="http://schemas.microsoft.com/office/drawing/2014/main" id="{C7DE6027-E17A-1946-05EA-EA1BF3D789BC}"/>
                </a:ext>
              </a:extLst>
            </p:cNvPr>
            <p:cNvSpPr/>
            <p:nvPr/>
          </p:nvSpPr>
          <p:spPr>
            <a:xfrm rot="5400000" flipH="1">
              <a:off x="619790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EF7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DF84F36-B613-83B1-CF77-3040D25A8685}"/>
              </a:ext>
            </a:extLst>
          </p:cNvPr>
          <p:cNvGrpSpPr/>
          <p:nvPr/>
        </p:nvGrpSpPr>
        <p:grpSpPr>
          <a:xfrm rot="10800000">
            <a:off x="8186829" y="2387792"/>
            <a:ext cx="144000" cy="144000"/>
            <a:chOff x="624731" y="1669109"/>
            <a:chExt cx="512303" cy="529443"/>
          </a:xfrm>
        </p:grpSpPr>
        <p:sp>
          <p:nvSpPr>
            <p:cNvPr id="59" name="Block Arc 58">
              <a:extLst>
                <a:ext uri="{FF2B5EF4-FFF2-40B4-BE49-F238E27FC236}">
                  <a16:creationId xmlns:a16="http://schemas.microsoft.com/office/drawing/2014/main" id="{D303F5AB-E250-4F07-6226-10B9A1267542}"/>
                </a:ext>
              </a:extLst>
            </p:cNvPr>
            <p:cNvSpPr/>
            <p:nvPr/>
          </p:nvSpPr>
          <p:spPr>
            <a:xfrm rot="16200000">
              <a:off x="612531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1B3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60" name="Block Arc 59">
              <a:extLst>
                <a:ext uri="{FF2B5EF4-FFF2-40B4-BE49-F238E27FC236}">
                  <a16:creationId xmlns:a16="http://schemas.microsoft.com/office/drawing/2014/main" id="{723BB8FA-A3C9-5EE7-F70F-35DC592275F7}"/>
                </a:ext>
              </a:extLst>
            </p:cNvPr>
            <p:cNvSpPr/>
            <p:nvPr/>
          </p:nvSpPr>
          <p:spPr>
            <a:xfrm rot="5400000" flipH="1">
              <a:off x="619790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EF7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A8B12D2-D15B-00CF-1F45-AFCF3774F7A3}"/>
              </a:ext>
            </a:extLst>
          </p:cNvPr>
          <p:cNvGrpSpPr/>
          <p:nvPr/>
        </p:nvGrpSpPr>
        <p:grpSpPr>
          <a:xfrm rot="10800000">
            <a:off x="8186829" y="2879284"/>
            <a:ext cx="144000" cy="144000"/>
            <a:chOff x="624731" y="1669109"/>
            <a:chExt cx="512303" cy="529443"/>
          </a:xfrm>
        </p:grpSpPr>
        <p:sp>
          <p:nvSpPr>
            <p:cNvPr id="62" name="Block Arc 61">
              <a:extLst>
                <a:ext uri="{FF2B5EF4-FFF2-40B4-BE49-F238E27FC236}">
                  <a16:creationId xmlns:a16="http://schemas.microsoft.com/office/drawing/2014/main" id="{66FEE86F-31F5-1C4D-D40D-0B92161EC83E}"/>
                </a:ext>
              </a:extLst>
            </p:cNvPr>
            <p:cNvSpPr/>
            <p:nvPr/>
          </p:nvSpPr>
          <p:spPr>
            <a:xfrm rot="16200000">
              <a:off x="612531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1B3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63" name="Block Arc 62">
              <a:extLst>
                <a:ext uri="{FF2B5EF4-FFF2-40B4-BE49-F238E27FC236}">
                  <a16:creationId xmlns:a16="http://schemas.microsoft.com/office/drawing/2014/main" id="{532BA2FD-245A-4F2B-923B-DD8F5EBE8C32}"/>
                </a:ext>
              </a:extLst>
            </p:cNvPr>
            <p:cNvSpPr/>
            <p:nvPr/>
          </p:nvSpPr>
          <p:spPr>
            <a:xfrm rot="5400000" flipH="1">
              <a:off x="619790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EF7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4B1753D-6B61-4B61-FDDE-FA218BAD0B88}"/>
              </a:ext>
            </a:extLst>
          </p:cNvPr>
          <p:cNvGrpSpPr/>
          <p:nvPr/>
        </p:nvGrpSpPr>
        <p:grpSpPr>
          <a:xfrm rot="10800000">
            <a:off x="8192894" y="4429567"/>
            <a:ext cx="144000" cy="144000"/>
            <a:chOff x="624731" y="1669109"/>
            <a:chExt cx="512303" cy="529443"/>
          </a:xfrm>
        </p:grpSpPr>
        <p:sp>
          <p:nvSpPr>
            <p:cNvPr id="65" name="Block Arc 64">
              <a:extLst>
                <a:ext uri="{FF2B5EF4-FFF2-40B4-BE49-F238E27FC236}">
                  <a16:creationId xmlns:a16="http://schemas.microsoft.com/office/drawing/2014/main" id="{BA9DA01A-0517-A404-4C51-815D79B1B8B9}"/>
                </a:ext>
              </a:extLst>
            </p:cNvPr>
            <p:cNvSpPr/>
            <p:nvPr/>
          </p:nvSpPr>
          <p:spPr>
            <a:xfrm rot="16200000">
              <a:off x="612531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1B3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66" name="Block Arc 65">
              <a:extLst>
                <a:ext uri="{FF2B5EF4-FFF2-40B4-BE49-F238E27FC236}">
                  <a16:creationId xmlns:a16="http://schemas.microsoft.com/office/drawing/2014/main" id="{2D62319E-AA0C-603D-C2E3-2E04B37271B4}"/>
                </a:ext>
              </a:extLst>
            </p:cNvPr>
            <p:cNvSpPr/>
            <p:nvPr/>
          </p:nvSpPr>
          <p:spPr>
            <a:xfrm rot="5400000" flipH="1">
              <a:off x="619790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EF7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356CF99-90AB-F03C-162E-D1B8D1CFEAEE}"/>
              </a:ext>
            </a:extLst>
          </p:cNvPr>
          <p:cNvGrpSpPr/>
          <p:nvPr/>
        </p:nvGrpSpPr>
        <p:grpSpPr>
          <a:xfrm rot="10800000">
            <a:off x="8184789" y="4898715"/>
            <a:ext cx="144000" cy="144000"/>
            <a:chOff x="624731" y="1669109"/>
            <a:chExt cx="512303" cy="529443"/>
          </a:xfrm>
        </p:grpSpPr>
        <p:sp>
          <p:nvSpPr>
            <p:cNvPr id="68" name="Block Arc 67">
              <a:extLst>
                <a:ext uri="{FF2B5EF4-FFF2-40B4-BE49-F238E27FC236}">
                  <a16:creationId xmlns:a16="http://schemas.microsoft.com/office/drawing/2014/main" id="{4AF963EC-BC71-5689-735C-0F8024F6D646}"/>
                </a:ext>
              </a:extLst>
            </p:cNvPr>
            <p:cNvSpPr/>
            <p:nvPr/>
          </p:nvSpPr>
          <p:spPr>
            <a:xfrm rot="16200000">
              <a:off x="612531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1B3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69" name="Block Arc 68">
              <a:extLst>
                <a:ext uri="{FF2B5EF4-FFF2-40B4-BE49-F238E27FC236}">
                  <a16:creationId xmlns:a16="http://schemas.microsoft.com/office/drawing/2014/main" id="{69DC3CFC-C100-E9CB-4052-B2EAEEA35EE6}"/>
                </a:ext>
              </a:extLst>
            </p:cNvPr>
            <p:cNvSpPr/>
            <p:nvPr/>
          </p:nvSpPr>
          <p:spPr>
            <a:xfrm rot="5400000" flipH="1">
              <a:off x="619790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EF7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967BFB5-1D90-4779-7033-40E629081E18}"/>
              </a:ext>
            </a:extLst>
          </p:cNvPr>
          <p:cNvGrpSpPr/>
          <p:nvPr/>
        </p:nvGrpSpPr>
        <p:grpSpPr>
          <a:xfrm rot="10800000">
            <a:off x="8202579" y="5567813"/>
            <a:ext cx="144000" cy="144000"/>
            <a:chOff x="624731" y="1669109"/>
            <a:chExt cx="512303" cy="529443"/>
          </a:xfrm>
        </p:grpSpPr>
        <p:sp>
          <p:nvSpPr>
            <p:cNvPr id="71" name="Block Arc 70">
              <a:extLst>
                <a:ext uri="{FF2B5EF4-FFF2-40B4-BE49-F238E27FC236}">
                  <a16:creationId xmlns:a16="http://schemas.microsoft.com/office/drawing/2014/main" id="{7D8F9CCF-DBD3-6D50-DD61-A0E258B8EF95}"/>
                </a:ext>
              </a:extLst>
            </p:cNvPr>
            <p:cNvSpPr/>
            <p:nvPr/>
          </p:nvSpPr>
          <p:spPr>
            <a:xfrm rot="16200000">
              <a:off x="612531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1B3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72" name="Block Arc 71">
              <a:extLst>
                <a:ext uri="{FF2B5EF4-FFF2-40B4-BE49-F238E27FC236}">
                  <a16:creationId xmlns:a16="http://schemas.microsoft.com/office/drawing/2014/main" id="{7EAB3FB8-A2AC-AC9F-9650-6FFB7FD4208B}"/>
                </a:ext>
              </a:extLst>
            </p:cNvPr>
            <p:cNvSpPr/>
            <p:nvPr/>
          </p:nvSpPr>
          <p:spPr>
            <a:xfrm rot="5400000" flipH="1">
              <a:off x="619790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EF7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8644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FD2C74-1CAA-4A81-B9C4-3EC49A95CB70}"/>
              </a:ext>
            </a:extLst>
          </p:cNvPr>
          <p:cNvSpPr/>
          <p:nvPr/>
        </p:nvSpPr>
        <p:spPr>
          <a:xfrm>
            <a:off x="0" y="0"/>
            <a:ext cx="9753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2EE5F2A-AA98-4624-B27D-10BF184A6C41}"/>
              </a:ext>
            </a:extLst>
          </p:cNvPr>
          <p:cNvSpPr/>
          <p:nvPr/>
        </p:nvSpPr>
        <p:spPr>
          <a:xfrm>
            <a:off x="7486650" y="0"/>
            <a:ext cx="4724400" cy="2609850"/>
          </a:xfrm>
          <a:custGeom>
            <a:avLst/>
            <a:gdLst>
              <a:gd name="connsiteX0" fmla="*/ 22288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266950 w 4724400"/>
              <a:gd name="connsiteY4" fmla="*/ 38100 h 2609850"/>
              <a:gd name="connsiteX5" fmla="*/ 2228850 w 4724400"/>
              <a:gd name="connsiteY5" fmla="*/ 0 h 260985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2266950 w 4724400"/>
              <a:gd name="connsiteY4" fmla="*/ 19050 h 2590800"/>
              <a:gd name="connsiteX5" fmla="*/ 1949450 w 4724400"/>
              <a:gd name="connsiteY5" fmla="*/ 95250 h 259080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1949450 w 4724400"/>
              <a:gd name="connsiteY4" fmla="*/ 95250 h 2590800"/>
              <a:gd name="connsiteX0" fmla="*/ 20891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089150 w 4724400"/>
              <a:gd name="connsiteY4" fmla="*/ 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400" h="2609850">
                <a:moveTo>
                  <a:pt x="2089150" y="0"/>
                </a:moveTo>
                <a:lnTo>
                  <a:pt x="0" y="990600"/>
                </a:lnTo>
                <a:lnTo>
                  <a:pt x="4724400" y="2609850"/>
                </a:lnTo>
                <a:lnTo>
                  <a:pt x="4705350" y="19050"/>
                </a:lnTo>
                <a:lnTo>
                  <a:pt x="208915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C88978-323D-4FAD-8178-697C6C3FF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074831" y="16152"/>
            <a:ext cx="3121703" cy="279448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58F3F6F-DD56-4A82-97FD-7271C02422A4}"/>
              </a:ext>
            </a:extLst>
          </p:cNvPr>
          <p:cNvSpPr/>
          <p:nvPr/>
        </p:nvSpPr>
        <p:spPr>
          <a:xfrm flipH="1" flipV="1">
            <a:off x="0" y="6096000"/>
            <a:ext cx="2381250" cy="762000"/>
          </a:xfrm>
          <a:custGeom>
            <a:avLst/>
            <a:gdLst>
              <a:gd name="connsiteX0" fmla="*/ 0 w 2381250"/>
              <a:gd name="connsiteY0" fmla="*/ 0 h 762000"/>
              <a:gd name="connsiteX1" fmla="*/ 2381250 w 2381250"/>
              <a:gd name="connsiteY1" fmla="*/ 0 h 762000"/>
              <a:gd name="connsiteX2" fmla="*/ 2381250 w 2381250"/>
              <a:gd name="connsiteY2" fmla="*/ 762000 h 762000"/>
              <a:gd name="connsiteX3" fmla="*/ 0 w 2381250"/>
              <a:gd name="connsiteY3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0" h="762000">
                <a:moveTo>
                  <a:pt x="0" y="0"/>
                </a:moveTo>
                <a:lnTo>
                  <a:pt x="2381250" y="0"/>
                </a:lnTo>
                <a:lnTo>
                  <a:pt x="2381250" y="762000"/>
                </a:lnTo>
                <a:lnTo>
                  <a:pt x="0" y="0"/>
                </a:lnTo>
                <a:close/>
              </a:path>
            </a:pathLst>
          </a:custGeom>
          <a:solidFill>
            <a:srgbClr val="EF7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80DD9A-6E69-4166-832D-96C004436A20}"/>
              </a:ext>
            </a:extLst>
          </p:cNvPr>
          <p:cNvSpPr txBox="1"/>
          <p:nvPr/>
        </p:nvSpPr>
        <p:spPr>
          <a:xfrm>
            <a:off x="378277" y="441352"/>
            <a:ext cx="51557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" b="1" dirty="0">
                <a:solidFill>
                  <a:srgbClr val="1B3F90"/>
                </a:solidFill>
              </a:rPr>
              <a:t>Sectoral Snapshot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6E6059B-9158-44BB-8D50-AED92E8440D3}"/>
              </a:ext>
            </a:extLst>
          </p:cNvPr>
          <p:cNvSpPr/>
          <p:nvPr/>
        </p:nvSpPr>
        <p:spPr>
          <a:xfrm>
            <a:off x="9442450" y="-5081"/>
            <a:ext cx="2752725" cy="66675"/>
          </a:xfrm>
          <a:custGeom>
            <a:avLst/>
            <a:gdLst>
              <a:gd name="connsiteX0" fmla="*/ 22288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266950 w 4724400"/>
              <a:gd name="connsiteY4" fmla="*/ 38100 h 2609850"/>
              <a:gd name="connsiteX5" fmla="*/ 2228850 w 4724400"/>
              <a:gd name="connsiteY5" fmla="*/ 0 h 260985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2266950 w 4724400"/>
              <a:gd name="connsiteY4" fmla="*/ 19050 h 2590800"/>
              <a:gd name="connsiteX5" fmla="*/ 1949450 w 4724400"/>
              <a:gd name="connsiteY5" fmla="*/ 95250 h 259080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1949450 w 4724400"/>
              <a:gd name="connsiteY4" fmla="*/ 95250 h 2590800"/>
              <a:gd name="connsiteX0" fmla="*/ 20891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089150 w 4724400"/>
              <a:gd name="connsiteY4" fmla="*/ 0 h 2609850"/>
              <a:gd name="connsiteX0" fmla="*/ 120650 w 2755900"/>
              <a:gd name="connsiteY0" fmla="*/ 0 h 2609850"/>
              <a:gd name="connsiteX1" fmla="*/ 0 w 2755900"/>
              <a:gd name="connsiteY1" fmla="*/ 63500 h 2609850"/>
              <a:gd name="connsiteX2" fmla="*/ 2755900 w 2755900"/>
              <a:gd name="connsiteY2" fmla="*/ 2609850 h 2609850"/>
              <a:gd name="connsiteX3" fmla="*/ 2736850 w 2755900"/>
              <a:gd name="connsiteY3" fmla="*/ 19050 h 2609850"/>
              <a:gd name="connsiteX4" fmla="*/ 120650 w 2755900"/>
              <a:gd name="connsiteY4" fmla="*/ 0 h 2609850"/>
              <a:gd name="connsiteX0" fmla="*/ 120650 w 2743200"/>
              <a:gd name="connsiteY0" fmla="*/ 0 h 95250"/>
              <a:gd name="connsiteX1" fmla="*/ 0 w 2743200"/>
              <a:gd name="connsiteY1" fmla="*/ 63500 h 95250"/>
              <a:gd name="connsiteX2" fmla="*/ 2743200 w 2743200"/>
              <a:gd name="connsiteY2" fmla="*/ 95250 h 95250"/>
              <a:gd name="connsiteX3" fmla="*/ 2736850 w 2743200"/>
              <a:gd name="connsiteY3" fmla="*/ 19050 h 95250"/>
              <a:gd name="connsiteX4" fmla="*/ 120650 w 2743200"/>
              <a:gd name="connsiteY4" fmla="*/ 0 h 95250"/>
              <a:gd name="connsiteX0" fmla="*/ 120650 w 2743200"/>
              <a:gd name="connsiteY0" fmla="*/ 0 h 95250"/>
              <a:gd name="connsiteX1" fmla="*/ 0 w 2743200"/>
              <a:gd name="connsiteY1" fmla="*/ 63500 h 95250"/>
              <a:gd name="connsiteX2" fmla="*/ 2743200 w 2743200"/>
              <a:gd name="connsiteY2" fmla="*/ 95250 h 95250"/>
              <a:gd name="connsiteX3" fmla="*/ 2736850 w 2743200"/>
              <a:gd name="connsiteY3" fmla="*/ 19050 h 95250"/>
              <a:gd name="connsiteX4" fmla="*/ 120650 w 2743200"/>
              <a:gd name="connsiteY4" fmla="*/ 0 h 95250"/>
              <a:gd name="connsiteX0" fmla="*/ 120650 w 2743200"/>
              <a:gd name="connsiteY0" fmla="*/ 0 h 85725"/>
              <a:gd name="connsiteX1" fmla="*/ 0 w 2743200"/>
              <a:gd name="connsiteY1" fmla="*/ 53975 h 85725"/>
              <a:gd name="connsiteX2" fmla="*/ 2743200 w 2743200"/>
              <a:gd name="connsiteY2" fmla="*/ 85725 h 85725"/>
              <a:gd name="connsiteX3" fmla="*/ 2736850 w 2743200"/>
              <a:gd name="connsiteY3" fmla="*/ 9525 h 85725"/>
              <a:gd name="connsiteX4" fmla="*/ 120650 w 2743200"/>
              <a:gd name="connsiteY4" fmla="*/ 0 h 85725"/>
              <a:gd name="connsiteX0" fmla="*/ 120650 w 2746375"/>
              <a:gd name="connsiteY0" fmla="*/ 0 h 85725"/>
              <a:gd name="connsiteX1" fmla="*/ 0 w 2746375"/>
              <a:gd name="connsiteY1" fmla="*/ 53975 h 85725"/>
              <a:gd name="connsiteX2" fmla="*/ 2743200 w 2746375"/>
              <a:gd name="connsiteY2" fmla="*/ 85725 h 85725"/>
              <a:gd name="connsiteX3" fmla="*/ 2746375 w 2746375"/>
              <a:gd name="connsiteY3" fmla="*/ 3175 h 85725"/>
              <a:gd name="connsiteX4" fmla="*/ 120650 w 2746375"/>
              <a:gd name="connsiteY4" fmla="*/ 0 h 85725"/>
              <a:gd name="connsiteX0" fmla="*/ 120650 w 2746375"/>
              <a:gd name="connsiteY0" fmla="*/ 0 h 66675"/>
              <a:gd name="connsiteX1" fmla="*/ 0 w 2746375"/>
              <a:gd name="connsiteY1" fmla="*/ 53975 h 66675"/>
              <a:gd name="connsiteX2" fmla="*/ 2743200 w 2746375"/>
              <a:gd name="connsiteY2" fmla="*/ 66675 h 66675"/>
              <a:gd name="connsiteX3" fmla="*/ 2746375 w 2746375"/>
              <a:gd name="connsiteY3" fmla="*/ 3175 h 66675"/>
              <a:gd name="connsiteX4" fmla="*/ 120650 w 2746375"/>
              <a:gd name="connsiteY4" fmla="*/ 0 h 66675"/>
              <a:gd name="connsiteX0" fmla="*/ 127000 w 2752725"/>
              <a:gd name="connsiteY0" fmla="*/ 0 h 66675"/>
              <a:gd name="connsiteX1" fmla="*/ 0 w 2752725"/>
              <a:gd name="connsiteY1" fmla="*/ 60325 h 66675"/>
              <a:gd name="connsiteX2" fmla="*/ 2749550 w 2752725"/>
              <a:gd name="connsiteY2" fmla="*/ 66675 h 66675"/>
              <a:gd name="connsiteX3" fmla="*/ 2752725 w 2752725"/>
              <a:gd name="connsiteY3" fmla="*/ 3175 h 66675"/>
              <a:gd name="connsiteX4" fmla="*/ 127000 w 2752725"/>
              <a:gd name="connsiteY4" fmla="*/ 0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2725" h="66675">
                <a:moveTo>
                  <a:pt x="127000" y="0"/>
                </a:moveTo>
                <a:cubicBezTo>
                  <a:pt x="83608" y="24342"/>
                  <a:pt x="40217" y="39158"/>
                  <a:pt x="0" y="60325"/>
                </a:cubicBezTo>
                <a:lnTo>
                  <a:pt x="2749550" y="66675"/>
                </a:lnTo>
                <a:lnTo>
                  <a:pt x="2752725" y="3175"/>
                </a:lnTo>
                <a:lnTo>
                  <a:pt x="127000" y="0"/>
                </a:lnTo>
                <a:close/>
              </a:path>
            </a:pathLst>
          </a:custGeom>
          <a:solidFill>
            <a:srgbClr val="EF7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AA73E76-EA8C-7914-0948-9A46C575020A}"/>
              </a:ext>
            </a:extLst>
          </p:cNvPr>
          <p:cNvGrpSpPr/>
          <p:nvPr/>
        </p:nvGrpSpPr>
        <p:grpSpPr>
          <a:xfrm>
            <a:off x="859024" y="1306696"/>
            <a:ext cx="10788277" cy="4555060"/>
            <a:chOff x="1049361" y="1222369"/>
            <a:chExt cx="10788277" cy="455506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058A1B9-2C42-AB68-6558-F667838FDD8F}"/>
                </a:ext>
              </a:extLst>
            </p:cNvPr>
            <p:cNvSpPr/>
            <p:nvPr/>
          </p:nvSpPr>
          <p:spPr>
            <a:xfrm>
              <a:off x="1049361" y="1223173"/>
              <a:ext cx="2650207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wrap="none" lIns="91440" rIns="91440" anchor="ctr">
              <a:noAutofit/>
            </a:bodyPr>
            <a:lstStyle/>
            <a:p>
              <a:r>
                <a:rPr lang="en-US" sz="2000" b="1">
                  <a:solidFill>
                    <a:srgbClr val="1B3F90"/>
                  </a:solidFill>
                  <a:latin typeface="Mont"/>
                </a:rPr>
                <a:t>Construction			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A3D46C8-8611-BC6E-EE34-7BB817E61276}"/>
                </a:ext>
              </a:extLst>
            </p:cNvPr>
            <p:cNvSpPr txBox="1"/>
            <p:nvPr/>
          </p:nvSpPr>
          <p:spPr>
            <a:xfrm>
              <a:off x="1344636" y="1702087"/>
              <a:ext cx="3284359" cy="1323439"/>
            </a:xfrm>
            <a:prstGeom prst="rect">
              <a:avLst/>
            </a:prstGeom>
            <a:noFill/>
          </p:spPr>
          <p:txBody>
            <a:bodyPr wrap="square" lIns="91440" rIns="91440" rtlCol="0" anchor="t">
              <a:spAutoFit/>
            </a:bodyPr>
            <a:lstStyle/>
            <a:p>
              <a:pPr>
                <a:buClr>
                  <a:srgbClr val="808285"/>
                </a:buClr>
                <a:buSzPct val="100000"/>
              </a:pPr>
              <a:r>
                <a:rPr lang="en-US" sz="1400" b="1" dirty="0">
                  <a:solidFill>
                    <a:srgbClr val="EF7F1A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3rd </a:t>
              </a:r>
              <a:r>
                <a:rPr lang="en-US" sz="1400" dirty="0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largest construction market globally by 2025</a:t>
              </a:r>
              <a:br>
                <a:rPr lang="en-US" sz="1400" dirty="0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</a:br>
              <a:endParaRPr lang="en-US" sz="500" dirty="0">
                <a:solidFill>
                  <a:srgbClr val="1B3F90"/>
                </a:solidFill>
                <a:latin typeface="Mont"/>
                <a:ea typeface="Source Sans Pro" panose="020B0503030403020204" pitchFamily="34" charset="0"/>
                <a:cs typeface="Tahoma" panose="020B0604030504040204" pitchFamily="34" charset="0"/>
              </a:endParaRPr>
            </a:p>
            <a:p>
              <a:pPr>
                <a:buClr>
                  <a:srgbClr val="808285"/>
                </a:buClr>
                <a:buSzPct val="100000"/>
              </a:pPr>
              <a:r>
                <a:rPr lang="en-US" sz="1400" b="1" dirty="0">
                  <a:solidFill>
                    <a:srgbClr val="EF7F1A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₹ 112 Lakh Crores </a:t>
              </a:r>
              <a:r>
                <a:rPr lang="en-US" sz="1400" dirty="0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in market size by 2025</a:t>
              </a:r>
              <a:br>
                <a:rPr lang="en-US" sz="1400" dirty="0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</a:br>
              <a:endParaRPr lang="en-US" sz="500" dirty="0">
                <a:solidFill>
                  <a:srgbClr val="1B3F90"/>
                </a:solidFill>
                <a:latin typeface="Mont"/>
                <a:ea typeface="Source Sans Pro" panose="020B0503030403020204" pitchFamily="34" charset="0"/>
                <a:cs typeface="Tahoma" panose="020B0604030504040204" pitchFamily="34" charset="0"/>
              </a:endParaRPr>
            </a:p>
            <a:p>
              <a:pPr>
                <a:buClr>
                  <a:srgbClr val="808285"/>
                </a:buClr>
                <a:buSzPct val="100000"/>
              </a:pPr>
              <a:r>
                <a:rPr lang="en-US" sz="1400" dirty="0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Megaprojects – Statue of Unity, Mumbai Trans-</a:t>
              </a:r>
              <a:r>
                <a:rPr lang="en-US" sz="1400" dirty="0" err="1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Harbour</a:t>
              </a:r>
              <a:r>
                <a:rPr lang="en-US" sz="1400" dirty="0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 Link, Chenab Bridge 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76EF3FA-F980-11FE-0248-09921CE7CCA8}"/>
                </a:ext>
              </a:extLst>
            </p:cNvPr>
            <p:cNvSpPr/>
            <p:nvPr/>
          </p:nvSpPr>
          <p:spPr>
            <a:xfrm>
              <a:off x="1087206" y="3736468"/>
              <a:ext cx="2650207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wrap="none" lIns="91440" rIns="91440" anchor="ctr">
              <a:noAutofit/>
            </a:bodyPr>
            <a:lstStyle/>
            <a:p>
              <a:r>
                <a:rPr lang="en-US" sz="2000" b="1">
                  <a:solidFill>
                    <a:srgbClr val="1B3F90"/>
                  </a:solidFill>
                  <a:latin typeface="Mont"/>
                </a:rPr>
                <a:t>Food-Processing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CADEB1F-C2FF-61F7-C12E-24082F7B4231}"/>
                </a:ext>
              </a:extLst>
            </p:cNvPr>
            <p:cNvSpPr txBox="1"/>
            <p:nvPr/>
          </p:nvSpPr>
          <p:spPr>
            <a:xfrm>
              <a:off x="8549903" y="1693081"/>
              <a:ext cx="3287735" cy="1538883"/>
            </a:xfrm>
            <a:prstGeom prst="rect">
              <a:avLst/>
            </a:prstGeom>
            <a:noFill/>
          </p:spPr>
          <p:txBody>
            <a:bodyPr wrap="square" lIns="91440" rIns="91440" rtlCol="0" anchor="t">
              <a:spAutoFit/>
            </a:bodyPr>
            <a:lstStyle/>
            <a:p>
              <a:pPr>
                <a:buClr>
                  <a:srgbClr val="808285"/>
                </a:buClr>
              </a:pPr>
              <a:r>
                <a:rPr lang="en-US" sz="1400" noProof="1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Largest producers of cotton and jute in the world</a:t>
              </a:r>
              <a:br>
                <a:rPr lang="en-US" sz="1400" noProof="1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</a:br>
              <a:endParaRPr lang="en-US" sz="500" noProof="1">
                <a:solidFill>
                  <a:srgbClr val="1B3F90"/>
                </a:solidFill>
                <a:latin typeface="Mont"/>
                <a:ea typeface="Source Sans Pro" panose="020B0503030403020204" pitchFamily="34" charset="0"/>
                <a:cs typeface="Tahoma" panose="020B0604030504040204" pitchFamily="34" charset="0"/>
              </a:endParaRPr>
            </a:p>
            <a:p>
              <a:pPr>
                <a:buClr>
                  <a:srgbClr val="808285"/>
                </a:buClr>
              </a:pPr>
              <a:r>
                <a:rPr lang="en-US" sz="1400" b="1" noProof="1">
                  <a:solidFill>
                    <a:srgbClr val="EF7F1A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7 </a:t>
              </a:r>
              <a:r>
                <a:rPr lang="en-US" sz="1400" noProof="1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mega textile parks - Industry to reach </a:t>
              </a:r>
            </a:p>
            <a:p>
              <a:pPr>
                <a:buClr>
                  <a:srgbClr val="808285"/>
                </a:buClr>
              </a:pPr>
              <a:r>
                <a:rPr lang="en-US" sz="1400" b="1" noProof="1">
                  <a:solidFill>
                    <a:srgbClr val="EF7F1A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₹ 15.2 Lakh Crores </a:t>
              </a:r>
              <a:r>
                <a:rPr lang="en-US" sz="1400" noProof="1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by 2025-26 </a:t>
              </a:r>
            </a:p>
            <a:p>
              <a:pPr>
                <a:buClr>
                  <a:srgbClr val="808285"/>
                </a:buClr>
              </a:pPr>
              <a:endParaRPr lang="en-US" sz="500" noProof="1">
                <a:solidFill>
                  <a:srgbClr val="1B3F90"/>
                </a:solidFill>
                <a:latin typeface="Mont"/>
                <a:ea typeface="Source Sans Pro" panose="020B0503030403020204" pitchFamily="34" charset="0"/>
                <a:cs typeface="Tahoma" panose="020B0604030504040204" pitchFamily="34" charset="0"/>
              </a:endParaRPr>
            </a:p>
            <a:p>
              <a:pPr>
                <a:buClr>
                  <a:srgbClr val="808285"/>
                </a:buClr>
              </a:pPr>
              <a:r>
                <a:rPr lang="en-US" sz="1400" b="1" noProof="1">
                  <a:solidFill>
                    <a:srgbClr val="EF7F1A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2nd </a:t>
              </a:r>
              <a:r>
                <a:rPr lang="en-US" sz="1400" noProof="1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largest manufacturer of PPE, polyester, silk and fibre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A387B2F-9973-2448-310F-54221C3599F3}"/>
                </a:ext>
              </a:extLst>
            </p:cNvPr>
            <p:cNvSpPr txBox="1"/>
            <p:nvPr/>
          </p:nvSpPr>
          <p:spPr>
            <a:xfrm>
              <a:off x="8549903" y="4238546"/>
              <a:ext cx="3263789" cy="1538883"/>
            </a:xfrm>
            <a:prstGeom prst="rect">
              <a:avLst/>
            </a:prstGeom>
            <a:noFill/>
          </p:spPr>
          <p:txBody>
            <a:bodyPr wrap="square" lIns="91440" rIns="91440" rtlCol="0" anchor="b">
              <a:spAutoFit/>
            </a:bodyPr>
            <a:lstStyle/>
            <a:p>
              <a:pPr>
                <a:buClr>
                  <a:srgbClr val="808285"/>
                </a:buClr>
              </a:pPr>
              <a:r>
                <a:rPr lang="en-US" sz="1400" noProof="1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Ranked </a:t>
              </a:r>
              <a:r>
                <a:rPr lang="en-US" sz="1400" b="1" noProof="1">
                  <a:solidFill>
                    <a:srgbClr val="EF7F1A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54th  </a:t>
              </a:r>
              <a:r>
                <a:rPr lang="en-US" sz="1400" noProof="1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in World Economic Forum’s Travel &amp; Tourism Development Index </a:t>
              </a:r>
            </a:p>
            <a:p>
              <a:pPr>
                <a:buClr>
                  <a:srgbClr val="808285"/>
                </a:buClr>
              </a:pPr>
              <a:endParaRPr lang="en-US" sz="500" noProof="1">
                <a:solidFill>
                  <a:srgbClr val="1B3F90"/>
                </a:solidFill>
                <a:latin typeface="Mont"/>
                <a:ea typeface="Source Sans Pro" panose="020B0503030403020204" pitchFamily="34" charset="0"/>
                <a:cs typeface="Tahoma" panose="020B0604030504040204" pitchFamily="34" charset="0"/>
              </a:endParaRPr>
            </a:p>
            <a:p>
              <a:pPr>
                <a:buClr>
                  <a:srgbClr val="808285"/>
                </a:buClr>
              </a:pPr>
              <a:r>
                <a:rPr lang="en-US" sz="1400" noProof="1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Travel Market to reach </a:t>
              </a:r>
              <a:r>
                <a:rPr lang="en-US" sz="1400" b="1" noProof="1">
                  <a:solidFill>
                    <a:srgbClr val="EF7F1A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₹ 10 Lakh Crores </a:t>
              </a:r>
              <a:r>
                <a:rPr lang="en-US" sz="1400" noProof="1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by FY27</a:t>
              </a:r>
            </a:p>
            <a:p>
              <a:pPr>
                <a:buClr>
                  <a:srgbClr val="808285"/>
                </a:buClr>
              </a:pPr>
              <a:endParaRPr lang="en-US" sz="500" noProof="1">
                <a:solidFill>
                  <a:srgbClr val="1B3F90"/>
                </a:solidFill>
                <a:latin typeface="Mont"/>
                <a:ea typeface="Source Sans Pro" panose="020B0503030403020204" pitchFamily="34" charset="0"/>
                <a:cs typeface="Tahoma" panose="020B0604030504040204" pitchFamily="34" charset="0"/>
              </a:endParaRPr>
            </a:p>
            <a:p>
              <a:pPr>
                <a:buClr>
                  <a:srgbClr val="808285"/>
                </a:buClr>
              </a:pPr>
              <a:r>
                <a:rPr lang="en-US" sz="1400" noProof="1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By 2030, expected to be among the top </a:t>
              </a:r>
              <a:r>
                <a:rPr lang="en-US" sz="1400" b="1" noProof="1">
                  <a:solidFill>
                    <a:srgbClr val="EF7F1A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5</a:t>
              </a:r>
              <a:r>
                <a:rPr lang="en-US" sz="1400" noProof="1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 business travel market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BD958CF-1570-0B4B-C752-E71E1131A671}"/>
                </a:ext>
              </a:extLst>
            </p:cNvPr>
            <p:cNvSpPr/>
            <p:nvPr/>
          </p:nvSpPr>
          <p:spPr>
            <a:xfrm>
              <a:off x="8228766" y="1222369"/>
              <a:ext cx="2631065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wrap="none" lIns="91440" rIns="91440" anchor="ctr">
              <a:noAutofit/>
            </a:bodyPr>
            <a:lstStyle/>
            <a:p>
              <a:r>
                <a:rPr lang="en-US" sz="2000" b="1">
                  <a:solidFill>
                    <a:srgbClr val="1B3F90"/>
                  </a:solidFill>
                  <a:latin typeface="Mont"/>
                </a:rPr>
                <a:t>Textiles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D102412-6636-9184-D851-13EAAE260F35}"/>
                </a:ext>
              </a:extLst>
            </p:cNvPr>
            <p:cNvSpPr/>
            <p:nvPr/>
          </p:nvSpPr>
          <p:spPr>
            <a:xfrm>
              <a:off x="8255450" y="3773987"/>
              <a:ext cx="2631065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wrap="none" lIns="91440" rIns="91440" anchor="ctr">
              <a:noAutofit/>
            </a:bodyPr>
            <a:lstStyle/>
            <a:p>
              <a:r>
                <a:rPr lang="en-US" sz="2000" b="1">
                  <a:solidFill>
                    <a:srgbClr val="1B3F90"/>
                  </a:solidFill>
                  <a:latin typeface="Mont"/>
                </a:rPr>
                <a:t>Tourism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D409857-FBFA-8438-F62C-0FD4B4FAFA8D}"/>
                </a:ext>
              </a:extLst>
            </p:cNvPr>
            <p:cNvGrpSpPr/>
            <p:nvPr/>
          </p:nvGrpSpPr>
          <p:grpSpPr>
            <a:xfrm>
              <a:off x="1839172" y="1528490"/>
              <a:ext cx="8757244" cy="4132053"/>
              <a:chOff x="1049362" y="1168817"/>
              <a:chExt cx="10093278" cy="4851399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BB54528-5F11-E15B-B629-69A4E6F65599}"/>
                  </a:ext>
                </a:extLst>
              </p:cNvPr>
              <p:cNvSpPr/>
              <p:nvPr/>
            </p:nvSpPr>
            <p:spPr>
              <a:xfrm>
                <a:off x="4069916" y="1558862"/>
                <a:ext cx="2012796" cy="2012795"/>
              </a:xfrm>
              <a:custGeom>
                <a:avLst/>
                <a:gdLst>
                  <a:gd name="connsiteX0" fmla="*/ 2012796 w 2012796"/>
                  <a:gd name="connsiteY0" fmla="*/ 0 h 2012795"/>
                  <a:gd name="connsiteX1" fmla="*/ 2012796 w 2012796"/>
                  <a:gd name="connsiteY1" fmla="*/ 2012795 h 2012795"/>
                  <a:gd name="connsiteX2" fmla="*/ 0 w 2012796"/>
                  <a:gd name="connsiteY2" fmla="*/ 2012795 h 2012795"/>
                  <a:gd name="connsiteX3" fmla="*/ 9362 w 2012796"/>
                  <a:gd name="connsiteY3" fmla="*/ 1827403 h 2012795"/>
                  <a:gd name="connsiteX4" fmla="*/ 1827403 w 2012796"/>
                  <a:gd name="connsiteY4" fmla="*/ 9362 h 2012795"/>
                  <a:gd name="connsiteX5" fmla="*/ 2012796 w 2012796"/>
                  <a:gd name="connsiteY5" fmla="*/ 0 h 201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12796" h="2012795">
                    <a:moveTo>
                      <a:pt x="2012796" y="0"/>
                    </a:moveTo>
                    <a:lnTo>
                      <a:pt x="2012796" y="2012795"/>
                    </a:lnTo>
                    <a:lnTo>
                      <a:pt x="0" y="2012795"/>
                    </a:lnTo>
                    <a:lnTo>
                      <a:pt x="9362" y="1827403"/>
                    </a:lnTo>
                    <a:cubicBezTo>
                      <a:pt x="106713" y="868801"/>
                      <a:pt x="868801" y="106713"/>
                      <a:pt x="1827403" y="9362"/>
                    </a:cubicBezTo>
                    <a:lnTo>
                      <a:pt x="2012796" y="0"/>
                    </a:lnTo>
                    <a:close/>
                  </a:path>
                </a:pathLst>
              </a:custGeom>
              <a:solidFill>
                <a:srgbClr val="EF7F1A"/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8D8146D-07A3-8377-6E9E-1F8D08AC3F8E}"/>
                  </a:ext>
                </a:extLst>
              </p:cNvPr>
              <p:cNvSpPr/>
              <p:nvPr/>
            </p:nvSpPr>
            <p:spPr>
              <a:xfrm>
                <a:off x="6128432" y="1558862"/>
                <a:ext cx="2012795" cy="2012795"/>
              </a:xfrm>
              <a:custGeom>
                <a:avLst/>
                <a:gdLst>
                  <a:gd name="connsiteX0" fmla="*/ 0 w 2012795"/>
                  <a:gd name="connsiteY0" fmla="*/ 0 h 2012795"/>
                  <a:gd name="connsiteX1" fmla="*/ 185392 w 2012795"/>
                  <a:gd name="connsiteY1" fmla="*/ 9362 h 2012795"/>
                  <a:gd name="connsiteX2" fmla="*/ 1417382 w 2012795"/>
                  <a:gd name="connsiteY2" fmla="*/ 595414 h 2012795"/>
                  <a:gd name="connsiteX3" fmla="*/ 1548841 w 2012795"/>
                  <a:gd name="connsiteY3" fmla="*/ 740055 h 2012795"/>
                  <a:gd name="connsiteX4" fmla="*/ 1853887 w 2012795"/>
                  <a:gd name="connsiteY4" fmla="*/ 1242837 h 2012795"/>
                  <a:gd name="connsiteX5" fmla="*/ 2003433 w 2012795"/>
                  <a:gd name="connsiteY5" fmla="*/ 1827403 h 2012795"/>
                  <a:gd name="connsiteX6" fmla="*/ 2012795 w 2012795"/>
                  <a:gd name="connsiteY6" fmla="*/ 2012795 h 2012795"/>
                  <a:gd name="connsiteX7" fmla="*/ 0 w 2012795"/>
                  <a:gd name="connsiteY7" fmla="*/ 2012795 h 2012795"/>
                  <a:gd name="connsiteX8" fmla="*/ 0 w 2012795"/>
                  <a:gd name="connsiteY8" fmla="*/ 0 h 201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12795" h="2012795">
                    <a:moveTo>
                      <a:pt x="0" y="0"/>
                    </a:moveTo>
                    <a:lnTo>
                      <a:pt x="185392" y="9362"/>
                    </a:lnTo>
                    <a:cubicBezTo>
                      <a:pt x="664694" y="58038"/>
                      <a:pt x="1094866" y="272898"/>
                      <a:pt x="1417382" y="595414"/>
                    </a:cubicBezTo>
                    <a:cubicBezTo>
                      <a:pt x="1463455" y="641487"/>
                      <a:pt x="1507332" y="689758"/>
                      <a:pt x="1548841" y="740055"/>
                    </a:cubicBezTo>
                    <a:cubicBezTo>
                      <a:pt x="1673368" y="890947"/>
                      <a:pt x="1776586" y="1060077"/>
                      <a:pt x="1853887" y="1242837"/>
                    </a:cubicBezTo>
                    <a:cubicBezTo>
                      <a:pt x="1931188" y="1425598"/>
                      <a:pt x="1982573" y="1621989"/>
                      <a:pt x="2003433" y="1827403"/>
                    </a:cubicBezTo>
                    <a:lnTo>
                      <a:pt x="2012795" y="2012795"/>
                    </a:lnTo>
                    <a:lnTo>
                      <a:pt x="0" y="20127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B3F90"/>
              </a:solidFill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rgbClr val="1B3F90"/>
                  </a:solidFill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E528201-7259-D339-A59B-58206408AC73}"/>
                  </a:ext>
                </a:extLst>
              </p:cNvPr>
              <p:cNvSpPr/>
              <p:nvPr/>
            </p:nvSpPr>
            <p:spPr>
              <a:xfrm>
                <a:off x="4069916" y="3617375"/>
                <a:ext cx="2012796" cy="2012796"/>
              </a:xfrm>
              <a:custGeom>
                <a:avLst/>
                <a:gdLst>
                  <a:gd name="connsiteX0" fmla="*/ 0 w 2012796"/>
                  <a:gd name="connsiteY0" fmla="*/ 0 h 2012796"/>
                  <a:gd name="connsiteX1" fmla="*/ 2012796 w 2012796"/>
                  <a:gd name="connsiteY1" fmla="*/ 0 h 2012796"/>
                  <a:gd name="connsiteX2" fmla="*/ 2012796 w 2012796"/>
                  <a:gd name="connsiteY2" fmla="*/ 2012796 h 2012796"/>
                  <a:gd name="connsiteX3" fmla="*/ 1827403 w 2012796"/>
                  <a:gd name="connsiteY3" fmla="*/ 2003434 h 2012796"/>
                  <a:gd name="connsiteX4" fmla="*/ 1242837 w 2012796"/>
                  <a:gd name="connsiteY4" fmla="*/ 1853888 h 2012796"/>
                  <a:gd name="connsiteX5" fmla="*/ 740055 w 2012796"/>
                  <a:gd name="connsiteY5" fmla="*/ 1548842 h 2012796"/>
                  <a:gd name="connsiteX6" fmla="*/ 595414 w 2012796"/>
                  <a:gd name="connsiteY6" fmla="*/ 1417383 h 2012796"/>
                  <a:gd name="connsiteX7" fmla="*/ 9362 w 2012796"/>
                  <a:gd name="connsiteY7" fmla="*/ 185393 h 2012796"/>
                  <a:gd name="connsiteX8" fmla="*/ 0 w 2012796"/>
                  <a:gd name="connsiteY8" fmla="*/ 0 h 201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12796" h="2012796">
                    <a:moveTo>
                      <a:pt x="0" y="0"/>
                    </a:moveTo>
                    <a:lnTo>
                      <a:pt x="2012796" y="0"/>
                    </a:lnTo>
                    <a:lnTo>
                      <a:pt x="2012796" y="2012796"/>
                    </a:lnTo>
                    <a:lnTo>
                      <a:pt x="1827403" y="2003434"/>
                    </a:lnTo>
                    <a:cubicBezTo>
                      <a:pt x="1621989" y="1982574"/>
                      <a:pt x="1425598" y="1931189"/>
                      <a:pt x="1242837" y="1853888"/>
                    </a:cubicBezTo>
                    <a:cubicBezTo>
                      <a:pt x="1060077" y="1776587"/>
                      <a:pt x="890947" y="1673369"/>
                      <a:pt x="740055" y="1548842"/>
                    </a:cubicBezTo>
                    <a:cubicBezTo>
                      <a:pt x="689758" y="1507333"/>
                      <a:pt x="641487" y="1463456"/>
                      <a:pt x="595414" y="1417383"/>
                    </a:cubicBezTo>
                    <a:cubicBezTo>
                      <a:pt x="272898" y="1094867"/>
                      <a:pt x="58038" y="664695"/>
                      <a:pt x="9362" y="18539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B3F90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B2EA849-9FCC-E8FF-824C-F8D1EE4A8E28}"/>
                  </a:ext>
                </a:extLst>
              </p:cNvPr>
              <p:cNvSpPr/>
              <p:nvPr/>
            </p:nvSpPr>
            <p:spPr>
              <a:xfrm>
                <a:off x="6128432" y="3617375"/>
                <a:ext cx="2012795" cy="2012796"/>
              </a:xfrm>
              <a:custGeom>
                <a:avLst/>
                <a:gdLst>
                  <a:gd name="connsiteX0" fmla="*/ 0 w 2012795"/>
                  <a:gd name="connsiteY0" fmla="*/ 0 h 2012796"/>
                  <a:gd name="connsiteX1" fmla="*/ 2012795 w 2012795"/>
                  <a:gd name="connsiteY1" fmla="*/ 0 h 2012796"/>
                  <a:gd name="connsiteX2" fmla="*/ 2003433 w 2012795"/>
                  <a:gd name="connsiteY2" fmla="*/ 185393 h 2012796"/>
                  <a:gd name="connsiteX3" fmla="*/ 185392 w 2012795"/>
                  <a:gd name="connsiteY3" fmla="*/ 2003434 h 2012796"/>
                  <a:gd name="connsiteX4" fmla="*/ 0 w 2012795"/>
                  <a:gd name="connsiteY4" fmla="*/ 2012796 h 2012796"/>
                  <a:gd name="connsiteX5" fmla="*/ 0 w 2012795"/>
                  <a:gd name="connsiteY5" fmla="*/ 0 h 201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12795" h="2012796">
                    <a:moveTo>
                      <a:pt x="0" y="0"/>
                    </a:moveTo>
                    <a:lnTo>
                      <a:pt x="2012795" y="0"/>
                    </a:lnTo>
                    <a:lnTo>
                      <a:pt x="2003433" y="185393"/>
                    </a:lnTo>
                    <a:cubicBezTo>
                      <a:pt x="1906082" y="1143995"/>
                      <a:pt x="1143994" y="1906083"/>
                      <a:pt x="185392" y="2003434"/>
                    </a:cubicBezTo>
                    <a:lnTo>
                      <a:pt x="0" y="20127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7F1A"/>
              </a:solidFill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DF21F37A-DFE1-3E12-1CB6-4272E5ADC881}"/>
                  </a:ext>
                </a:extLst>
              </p:cNvPr>
              <p:cNvGrpSpPr/>
              <p:nvPr/>
            </p:nvGrpSpPr>
            <p:grpSpPr>
              <a:xfrm>
                <a:off x="1049362" y="1168817"/>
                <a:ext cx="10093278" cy="4851399"/>
                <a:chOff x="1049362" y="1168817"/>
                <a:chExt cx="10093278" cy="4851399"/>
              </a:xfrm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BA69DEF3-1FDD-83D7-80AD-C0AB44AACC63}"/>
                    </a:ext>
                  </a:extLst>
                </p:cNvPr>
                <p:cNvSpPr/>
                <p:nvPr/>
              </p:nvSpPr>
              <p:spPr>
                <a:xfrm>
                  <a:off x="6026243" y="1168817"/>
                  <a:ext cx="158657" cy="48513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59000">
                      <a:srgbClr val="F1EFF0"/>
                    </a:gs>
                    <a:gs pos="77000">
                      <a:schemeClr val="bg2">
                        <a:lumMod val="90000"/>
                      </a:schemeClr>
                    </a:gs>
                    <a:gs pos="100000">
                      <a:schemeClr val="bg2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0F21C83A-4F47-03B8-C0B0-2BDBB1D169F2}"/>
                    </a:ext>
                  </a:extLst>
                </p:cNvPr>
                <p:cNvSpPr/>
                <p:nvPr/>
              </p:nvSpPr>
              <p:spPr>
                <a:xfrm rot="5400000">
                  <a:off x="6016672" y="-1452122"/>
                  <a:ext cx="158657" cy="1009327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33000">
                      <a:srgbClr val="F1EFF0"/>
                    </a:gs>
                    <a:gs pos="77000">
                      <a:schemeClr val="bg2">
                        <a:lumMod val="90000"/>
                      </a:schemeClr>
                    </a:gs>
                    <a:gs pos="100000">
                      <a:schemeClr val="bg2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DD70F5B1-B2FD-5BE6-3CBA-7F85CD6EC0D4}"/>
                  </a:ext>
                </a:extLst>
              </p:cNvPr>
              <p:cNvSpPr/>
              <p:nvPr/>
            </p:nvSpPr>
            <p:spPr>
              <a:xfrm>
                <a:off x="4803962" y="2279620"/>
                <a:ext cx="2657011" cy="2584074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noFill/>
              </a:ln>
              <a:effectLst>
                <a:outerShdw blurRad="88900" dist="76200" dir="2700000" algn="tl" rotWithShape="0">
                  <a:prstClr val="black">
                    <a:alpha val="55000"/>
                  </a:prst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solidFill>
                    <a:srgbClr val="3E5B2A"/>
                  </a:solidFill>
                  <a:latin typeface="Bahnschrift Condensed" panose="020B0502040204020203" pitchFamily="34" charset="0"/>
                </a:endParaRPr>
              </a:p>
            </p:txBody>
          </p:sp>
        </p:grpSp>
      </p:grpSp>
      <p:sp>
        <p:nvSpPr>
          <p:cNvPr id="32" name="TextBox 1">
            <a:extLst>
              <a:ext uri="{FF2B5EF4-FFF2-40B4-BE49-F238E27FC236}">
                <a16:creationId xmlns:a16="http://schemas.microsoft.com/office/drawing/2014/main" id="{8786F449-FD50-8F40-526A-2B45B92E7D81}"/>
              </a:ext>
            </a:extLst>
          </p:cNvPr>
          <p:cNvSpPr txBox="1"/>
          <p:nvPr/>
        </p:nvSpPr>
        <p:spPr>
          <a:xfrm>
            <a:off x="4792143" y="3448430"/>
            <a:ext cx="253421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en-US" sz="3000" b="1" dirty="0">
                <a:solidFill>
                  <a:srgbClr val="1B3F90"/>
                </a:solidFill>
              </a:rPr>
              <a:t>Sectors</a:t>
            </a:r>
            <a:endParaRPr lang="en-IN" sz="3000" b="1" dirty="0">
              <a:solidFill>
                <a:srgbClr val="1B3F90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0EF891-D91B-FBD5-8C6B-820EA7DFB813}"/>
              </a:ext>
            </a:extLst>
          </p:cNvPr>
          <p:cNvGrpSpPr/>
          <p:nvPr/>
        </p:nvGrpSpPr>
        <p:grpSpPr>
          <a:xfrm rot="10800000">
            <a:off x="984465" y="1896173"/>
            <a:ext cx="144000" cy="144000"/>
            <a:chOff x="624731" y="1669109"/>
            <a:chExt cx="512303" cy="529443"/>
          </a:xfrm>
        </p:grpSpPr>
        <p:sp>
          <p:nvSpPr>
            <p:cNvPr id="37" name="Block Arc 36">
              <a:extLst>
                <a:ext uri="{FF2B5EF4-FFF2-40B4-BE49-F238E27FC236}">
                  <a16:creationId xmlns:a16="http://schemas.microsoft.com/office/drawing/2014/main" id="{3DCFCE82-FE3F-EE33-DAEF-6A7AE4AEF192}"/>
                </a:ext>
              </a:extLst>
            </p:cNvPr>
            <p:cNvSpPr/>
            <p:nvPr/>
          </p:nvSpPr>
          <p:spPr>
            <a:xfrm rot="16200000">
              <a:off x="612531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1B3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38" name="Block Arc 37">
              <a:extLst>
                <a:ext uri="{FF2B5EF4-FFF2-40B4-BE49-F238E27FC236}">
                  <a16:creationId xmlns:a16="http://schemas.microsoft.com/office/drawing/2014/main" id="{8C1E455E-814A-82E7-293E-3D3E77ED0026}"/>
                </a:ext>
              </a:extLst>
            </p:cNvPr>
            <p:cNvSpPr/>
            <p:nvPr/>
          </p:nvSpPr>
          <p:spPr>
            <a:xfrm rot="5400000" flipH="1">
              <a:off x="619790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EF7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968C642-3ADB-86C1-AFED-A4A3F1752A84}"/>
              </a:ext>
            </a:extLst>
          </p:cNvPr>
          <p:cNvGrpSpPr/>
          <p:nvPr/>
        </p:nvGrpSpPr>
        <p:grpSpPr>
          <a:xfrm rot="10800000">
            <a:off x="984802" y="2372413"/>
            <a:ext cx="144000" cy="144000"/>
            <a:chOff x="624731" y="1669109"/>
            <a:chExt cx="512303" cy="529443"/>
          </a:xfrm>
        </p:grpSpPr>
        <p:sp>
          <p:nvSpPr>
            <p:cNvPr id="40" name="Block Arc 39">
              <a:extLst>
                <a:ext uri="{FF2B5EF4-FFF2-40B4-BE49-F238E27FC236}">
                  <a16:creationId xmlns:a16="http://schemas.microsoft.com/office/drawing/2014/main" id="{9D2A5544-0E4C-7B42-1E48-C647FD318F62}"/>
                </a:ext>
              </a:extLst>
            </p:cNvPr>
            <p:cNvSpPr/>
            <p:nvPr/>
          </p:nvSpPr>
          <p:spPr>
            <a:xfrm rot="16200000">
              <a:off x="612531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1B3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41" name="Block Arc 40">
              <a:extLst>
                <a:ext uri="{FF2B5EF4-FFF2-40B4-BE49-F238E27FC236}">
                  <a16:creationId xmlns:a16="http://schemas.microsoft.com/office/drawing/2014/main" id="{8E18CF51-0CF6-1FEB-E53E-5DB8A4B2DFA6}"/>
                </a:ext>
              </a:extLst>
            </p:cNvPr>
            <p:cNvSpPr/>
            <p:nvPr/>
          </p:nvSpPr>
          <p:spPr>
            <a:xfrm rot="5400000" flipH="1">
              <a:off x="619790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EF7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34F7FB5-B3D0-5A10-3770-D5C8587E4557}"/>
              </a:ext>
            </a:extLst>
          </p:cNvPr>
          <p:cNvGrpSpPr/>
          <p:nvPr/>
        </p:nvGrpSpPr>
        <p:grpSpPr>
          <a:xfrm rot="10800000">
            <a:off x="978658" y="2694393"/>
            <a:ext cx="144000" cy="144000"/>
            <a:chOff x="624731" y="1669109"/>
            <a:chExt cx="512303" cy="529443"/>
          </a:xfrm>
        </p:grpSpPr>
        <p:sp>
          <p:nvSpPr>
            <p:cNvPr id="43" name="Block Arc 42">
              <a:extLst>
                <a:ext uri="{FF2B5EF4-FFF2-40B4-BE49-F238E27FC236}">
                  <a16:creationId xmlns:a16="http://schemas.microsoft.com/office/drawing/2014/main" id="{CAC68244-A863-E68D-7CF0-CC4547238912}"/>
                </a:ext>
              </a:extLst>
            </p:cNvPr>
            <p:cNvSpPr/>
            <p:nvPr/>
          </p:nvSpPr>
          <p:spPr>
            <a:xfrm rot="16200000">
              <a:off x="612531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1B3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44" name="Block Arc 43">
              <a:extLst>
                <a:ext uri="{FF2B5EF4-FFF2-40B4-BE49-F238E27FC236}">
                  <a16:creationId xmlns:a16="http://schemas.microsoft.com/office/drawing/2014/main" id="{21E43323-B3D0-74EF-EE58-32B46E69C868}"/>
                </a:ext>
              </a:extLst>
            </p:cNvPr>
            <p:cNvSpPr/>
            <p:nvPr/>
          </p:nvSpPr>
          <p:spPr>
            <a:xfrm rot="5400000" flipH="1">
              <a:off x="619790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EF7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0982A00A-8E37-2E6C-F965-ADE6266C8B86}"/>
              </a:ext>
            </a:extLst>
          </p:cNvPr>
          <p:cNvSpPr txBox="1"/>
          <p:nvPr/>
        </p:nvSpPr>
        <p:spPr>
          <a:xfrm>
            <a:off x="1154299" y="4282460"/>
            <a:ext cx="3284359" cy="1538883"/>
          </a:xfrm>
          <a:prstGeom prst="rect">
            <a:avLst/>
          </a:prstGeom>
          <a:noFill/>
        </p:spPr>
        <p:txBody>
          <a:bodyPr wrap="square" lIns="91440" rIns="91440" rtlCol="0" anchor="t">
            <a:spAutoFit/>
          </a:bodyPr>
          <a:lstStyle/>
          <a:p>
            <a:pPr>
              <a:buClr>
                <a:srgbClr val="808285"/>
              </a:buClr>
              <a:buSzPct val="100000"/>
            </a:pPr>
            <a:r>
              <a:rPr lang="en-US" sz="1400" dirty="0">
                <a:solidFill>
                  <a:srgbClr val="1B3F90"/>
                </a:solidFill>
                <a:latin typeface="Mont"/>
                <a:ea typeface="Source Sans Pro" panose="020B0503030403020204" pitchFamily="34" charset="0"/>
                <a:cs typeface="Tahoma" panose="020B0604030504040204" pitchFamily="34" charset="0"/>
              </a:rPr>
              <a:t>World's largest producer of Spices, Milk, Pulses, Mango, Cashew and Coconut</a:t>
            </a:r>
          </a:p>
          <a:p>
            <a:pPr>
              <a:buClr>
                <a:srgbClr val="808285"/>
              </a:buClr>
              <a:buSzPct val="100000"/>
            </a:pPr>
            <a:endParaRPr lang="en-US" sz="500" dirty="0">
              <a:solidFill>
                <a:srgbClr val="1B3F90"/>
              </a:solidFill>
              <a:latin typeface="Mont"/>
              <a:ea typeface="Source Sans Pro" panose="020B0503030403020204" pitchFamily="34" charset="0"/>
              <a:cs typeface="Tahoma" panose="020B0604030504040204" pitchFamily="34" charset="0"/>
            </a:endParaRPr>
          </a:p>
          <a:p>
            <a:pPr>
              <a:buClr>
                <a:srgbClr val="808285"/>
              </a:buClr>
              <a:buSzPct val="100000"/>
            </a:pPr>
            <a:r>
              <a:rPr lang="en-US" sz="1400" dirty="0">
                <a:solidFill>
                  <a:srgbClr val="1B3F90"/>
                </a:solidFill>
                <a:latin typeface="Mont"/>
                <a:ea typeface="Source Sans Pro" panose="020B0503030403020204" pitchFamily="34" charset="0"/>
                <a:cs typeface="Tahoma" panose="020B0604030504040204" pitchFamily="34" charset="0"/>
              </a:rPr>
              <a:t>India’s Agri-tech market to reach </a:t>
            </a:r>
            <a:r>
              <a:rPr lang="en-US" sz="1400" b="1" dirty="0">
                <a:solidFill>
                  <a:srgbClr val="EF7F1A"/>
                </a:solidFill>
                <a:latin typeface="Mont"/>
                <a:ea typeface="Source Sans Pro" panose="020B0503030403020204" pitchFamily="34" charset="0"/>
                <a:cs typeface="Tahoma" panose="020B0604030504040204" pitchFamily="34" charset="0"/>
              </a:rPr>
              <a:t>₹ 1.92 Lakh Crores </a:t>
            </a:r>
            <a:r>
              <a:rPr lang="en-US" sz="1400" dirty="0">
                <a:solidFill>
                  <a:srgbClr val="1B3F90"/>
                </a:solidFill>
                <a:latin typeface="Mont"/>
                <a:ea typeface="Source Sans Pro" panose="020B0503030403020204" pitchFamily="34" charset="0"/>
                <a:cs typeface="Tahoma" panose="020B0604030504040204" pitchFamily="34" charset="0"/>
              </a:rPr>
              <a:t>by 2025</a:t>
            </a:r>
          </a:p>
          <a:p>
            <a:pPr>
              <a:buClr>
                <a:srgbClr val="808285"/>
              </a:buClr>
              <a:buSzPct val="100000"/>
            </a:pPr>
            <a:endParaRPr lang="en-US" sz="500" dirty="0">
              <a:solidFill>
                <a:srgbClr val="1B3F90"/>
              </a:solidFill>
              <a:latin typeface="Mont"/>
              <a:ea typeface="Source Sans Pro" panose="020B0503030403020204" pitchFamily="34" charset="0"/>
              <a:cs typeface="Tahoma" panose="020B0604030504040204" pitchFamily="34" charset="0"/>
            </a:endParaRPr>
          </a:p>
          <a:p>
            <a:pPr>
              <a:buClr>
                <a:srgbClr val="808285"/>
              </a:buClr>
              <a:buSzPct val="100000"/>
            </a:pPr>
            <a:r>
              <a:rPr lang="en-US" sz="1400" b="1" dirty="0">
                <a:solidFill>
                  <a:srgbClr val="EF7F1A"/>
                </a:solidFill>
                <a:latin typeface="Mont"/>
                <a:ea typeface="Source Sans Pro" panose="020B0503030403020204" pitchFamily="34" charset="0"/>
                <a:cs typeface="Tahoma" panose="020B0604030504040204" pitchFamily="34" charset="0"/>
              </a:rPr>
              <a:t>2nd </a:t>
            </a:r>
            <a:r>
              <a:rPr lang="en-US" sz="1400" dirty="0">
                <a:solidFill>
                  <a:srgbClr val="1B3F90"/>
                </a:solidFill>
                <a:latin typeface="Mont"/>
                <a:ea typeface="Source Sans Pro" panose="020B0503030403020204" pitchFamily="34" charset="0"/>
                <a:cs typeface="Tahoma" panose="020B0604030504040204" pitchFamily="34" charset="0"/>
              </a:rPr>
              <a:t>Largest producer of Wheat, Groundnuts, Rice and Vegetables</a:t>
            </a:r>
            <a:endParaRPr lang="en-US" sz="1600" dirty="0">
              <a:solidFill>
                <a:srgbClr val="1B3F90"/>
              </a:solidFill>
              <a:latin typeface="Bahnschrift Light Condensed" panose="020B0502040204020203" pitchFamily="34" charset="0"/>
              <a:ea typeface="Source Sans Pro" panose="020B0503030403020204" pitchFamily="34" charset="0"/>
              <a:cs typeface="Tahoma" panose="020B060403050404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0DD1857-2DF0-7103-2054-A8BA284F3930}"/>
              </a:ext>
            </a:extLst>
          </p:cNvPr>
          <p:cNvGrpSpPr/>
          <p:nvPr/>
        </p:nvGrpSpPr>
        <p:grpSpPr>
          <a:xfrm rot="10800000">
            <a:off x="982044" y="4373105"/>
            <a:ext cx="144000" cy="144000"/>
            <a:chOff x="624731" y="1669109"/>
            <a:chExt cx="512303" cy="529443"/>
          </a:xfrm>
        </p:grpSpPr>
        <p:sp>
          <p:nvSpPr>
            <p:cNvPr id="47" name="Block Arc 46">
              <a:extLst>
                <a:ext uri="{FF2B5EF4-FFF2-40B4-BE49-F238E27FC236}">
                  <a16:creationId xmlns:a16="http://schemas.microsoft.com/office/drawing/2014/main" id="{93529714-86C0-7B9E-37EB-6E0B5E3F3865}"/>
                </a:ext>
              </a:extLst>
            </p:cNvPr>
            <p:cNvSpPr/>
            <p:nvPr/>
          </p:nvSpPr>
          <p:spPr>
            <a:xfrm rot="16200000">
              <a:off x="612531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1B3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48" name="Block Arc 47">
              <a:extLst>
                <a:ext uri="{FF2B5EF4-FFF2-40B4-BE49-F238E27FC236}">
                  <a16:creationId xmlns:a16="http://schemas.microsoft.com/office/drawing/2014/main" id="{2B60D6DF-87D0-FCC2-490E-AC099B2F7CAD}"/>
                </a:ext>
              </a:extLst>
            </p:cNvPr>
            <p:cNvSpPr/>
            <p:nvPr/>
          </p:nvSpPr>
          <p:spPr>
            <a:xfrm rot="5400000" flipH="1">
              <a:off x="619790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EF7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6CD4FFD-5983-93B5-7871-B03EF23B47F2}"/>
              </a:ext>
            </a:extLst>
          </p:cNvPr>
          <p:cNvGrpSpPr/>
          <p:nvPr/>
        </p:nvGrpSpPr>
        <p:grpSpPr>
          <a:xfrm rot="10800000">
            <a:off x="978658" y="4887858"/>
            <a:ext cx="144000" cy="144000"/>
            <a:chOff x="624731" y="1669109"/>
            <a:chExt cx="512303" cy="529443"/>
          </a:xfrm>
        </p:grpSpPr>
        <p:sp>
          <p:nvSpPr>
            <p:cNvPr id="50" name="Block Arc 49">
              <a:extLst>
                <a:ext uri="{FF2B5EF4-FFF2-40B4-BE49-F238E27FC236}">
                  <a16:creationId xmlns:a16="http://schemas.microsoft.com/office/drawing/2014/main" id="{E05DDDF6-E4C2-7551-4EC0-2D07F826A375}"/>
                </a:ext>
              </a:extLst>
            </p:cNvPr>
            <p:cNvSpPr/>
            <p:nvPr/>
          </p:nvSpPr>
          <p:spPr>
            <a:xfrm rot="16200000">
              <a:off x="612531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1B3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51" name="Block Arc 50">
              <a:extLst>
                <a:ext uri="{FF2B5EF4-FFF2-40B4-BE49-F238E27FC236}">
                  <a16:creationId xmlns:a16="http://schemas.microsoft.com/office/drawing/2014/main" id="{FCF38ACE-FB1B-9604-DED0-D0DB1CA3AD06}"/>
                </a:ext>
              </a:extLst>
            </p:cNvPr>
            <p:cNvSpPr/>
            <p:nvPr/>
          </p:nvSpPr>
          <p:spPr>
            <a:xfrm rot="5400000" flipH="1">
              <a:off x="619790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EF7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5E0C44E-9898-2968-3FFB-A1FB37DAB8A7}"/>
              </a:ext>
            </a:extLst>
          </p:cNvPr>
          <p:cNvGrpSpPr/>
          <p:nvPr/>
        </p:nvGrpSpPr>
        <p:grpSpPr>
          <a:xfrm rot="10800000">
            <a:off x="984465" y="5377959"/>
            <a:ext cx="144000" cy="144000"/>
            <a:chOff x="624731" y="1669109"/>
            <a:chExt cx="512303" cy="529443"/>
          </a:xfrm>
        </p:grpSpPr>
        <p:sp>
          <p:nvSpPr>
            <p:cNvPr id="53" name="Block Arc 52">
              <a:extLst>
                <a:ext uri="{FF2B5EF4-FFF2-40B4-BE49-F238E27FC236}">
                  <a16:creationId xmlns:a16="http://schemas.microsoft.com/office/drawing/2014/main" id="{B7748723-EB5C-D3AF-5824-CA7EDCCEDF2C}"/>
                </a:ext>
              </a:extLst>
            </p:cNvPr>
            <p:cNvSpPr/>
            <p:nvPr/>
          </p:nvSpPr>
          <p:spPr>
            <a:xfrm rot="16200000">
              <a:off x="612531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1B3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54" name="Block Arc 53">
              <a:extLst>
                <a:ext uri="{FF2B5EF4-FFF2-40B4-BE49-F238E27FC236}">
                  <a16:creationId xmlns:a16="http://schemas.microsoft.com/office/drawing/2014/main" id="{94BBAD18-17FC-9AFD-AF40-3F5F6B6A9178}"/>
                </a:ext>
              </a:extLst>
            </p:cNvPr>
            <p:cNvSpPr/>
            <p:nvPr/>
          </p:nvSpPr>
          <p:spPr>
            <a:xfrm rot="5400000" flipH="1">
              <a:off x="619790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EF7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0CA4025-F6D2-FD5E-21A7-49845578FA87}"/>
              </a:ext>
            </a:extLst>
          </p:cNvPr>
          <p:cNvGrpSpPr/>
          <p:nvPr/>
        </p:nvGrpSpPr>
        <p:grpSpPr>
          <a:xfrm rot="10800000">
            <a:off x="8186829" y="1884215"/>
            <a:ext cx="144000" cy="144000"/>
            <a:chOff x="624731" y="1669109"/>
            <a:chExt cx="512303" cy="529443"/>
          </a:xfrm>
        </p:grpSpPr>
        <p:sp>
          <p:nvSpPr>
            <p:cNvPr id="56" name="Block Arc 55">
              <a:extLst>
                <a:ext uri="{FF2B5EF4-FFF2-40B4-BE49-F238E27FC236}">
                  <a16:creationId xmlns:a16="http://schemas.microsoft.com/office/drawing/2014/main" id="{28A86A62-E9A6-5FB8-BD00-C86403780A7C}"/>
                </a:ext>
              </a:extLst>
            </p:cNvPr>
            <p:cNvSpPr/>
            <p:nvPr/>
          </p:nvSpPr>
          <p:spPr>
            <a:xfrm rot="16200000">
              <a:off x="612531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1B3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57" name="Block Arc 56">
              <a:extLst>
                <a:ext uri="{FF2B5EF4-FFF2-40B4-BE49-F238E27FC236}">
                  <a16:creationId xmlns:a16="http://schemas.microsoft.com/office/drawing/2014/main" id="{C7DE6027-E17A-1946-05EA-EA1BF3D789BC}"/>
                </a:ext>
              </a:extLst>
            </p:cNvPr>
            <p:cNvSpPr/>
            <p:nvPr/>
          </p:nvSpPr>
          <p:spPr>
            <a:xfrm rot="5400000" flipH="1">
              <a:off x="619790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EF7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DF84F36-B613-83B1-CF77-3040D25A8685}"/>
              </a:ext>
            </a:extLst>
          </p:cNvPr>
          <p:cNvGrpSpPr/>
          <p:nvPr/>
        </p:nvGrpSpPr>
        <p:grpSpPr>
          <a:xfrm rot="10800000">
            <a:off x="8186829" y="2387792"/>
            <a:ext cx="144000" cy="144000"/>
            <a:chOff x="624731" y="1669109"/>
            <a:chExt cx="512303" cy="529443"/>
          </a:xfrm>
        </p:grpSpPr>
        <p:sp>
          <p:nvSpPr>
            <p:cNvPr id="59" name="Block Arc 58">
              <a:extLst>
                <a:ext uri="{FF2B5EF4-FFF2-40B4-BE49-F238E27FC236}">
                  <a16:creationId xmlns:a16="http://schemas.microsoft.com/office/drawing/2014/main" id="{D303F5AB-E250-4F07-6226-10B9A1267542}"/>
                </a:ext>
              </a:extLst>
            </p:cNvPr>
            <p:cNvSpPr/>
            <p:nvPr/>
          </p:nvSpPr>
          <p:spPr>
            <a:xfrm rot="16200000">
              <a:off x="612531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1B3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60" name="Block Arc 59">
              <a:extLst>
                <a:ext uri="{FF2B5EF4-FFF2-40B4-BE49-F238E27FC236}">
                  <a16:creationId xmlns:a16="http://schemas.microsoft.com/office/drawing/2014/main" id="{723BB8FA-A3C9-5EE7-F70F-35DC592275F7}"/>
                </a:ext>
              </a:extLst>
            </p:cNvPr>
            <p:cNvSpPr/>
            <p:nvPr/>
          </p:nvSpPr>
          <p:spPr>
            <a:xfrm rot="5400000" flipH="1">
              <a:off x="619790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EF7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A8B12D2-D15B-00CF-1F45-AFCF3774F7A3}"/>
              </a:ext>
            </a:extLst>
          </p:cNvPr>
          <p:cNvGrpSpPr/>
          <p:nvPr/>
        </p:nvGrpSpPr>
        <p:grpSpPr>
          <a:xfrm rot="10800000">
            <a:off x="8186829" y="2879284"/>
            <a:ext cx="144000" cy="144000"/>
            <a:chOff x="624731" y="1669109"/>
            <a:chExt cx="512303" cy="529443"/>
          </a:xfrm>
        </p:grpSpPr>
        <p:sp>
          <p:nvSpPr>
            <p:cNvPr id="62" name="Block Arc 61">
              <a:extLst>
                <a:ext uri="{FF2B5EF4-FFF2-40B4-BE49-F238E27FC236}">
                  <a16:creationId xmlns:a16="http://schemas.microsoft.com/office/drawing/2014/main" id="{66FEE86F-31F5-1C4D-D40D-0B92161EC83E}"/>
                </a:ext>
              </a:extLst>
            </p:cNvPr>
            <p:cNvSpPr/>
            <p:nvPr/>
          </p:nvSpPr>
          <p:spPr>
            <a:xfrm rot="16200000">
              <a:off x="612531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1B3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63" name="Block Arc 62">
              <a:extLst>
                <a:ext uri="{FF2B5EF4-FFF2-40B4-BE49-F238E27FC236}">
                  <a16:creationId xmlns:a16="http://schemas.microsoft.com/office/drawing/2014/main" id="{532BA2FD-245A-4F2B-923B-DD8F5EBE8C32}"/>
                </a:ext>
              </a:extLst>
            </p:cNvPr>
            <p:cNvSpPr/>
            <p:nvPr/>
          </p:nvSpPr>
          <p:spPr>
            <a:xfrm rot="5400000" flipH="1">
              <a:off x="619790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EF7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4B1753D-6B61-4B61-FDDE-FA218BAD0B88}"/>
              </a:ext>
            </a:extLst>
          </p:cNvPr>
          <p:cNvGrpSpPr/>
          <p:nvPr/>
        </p:nvGrpSpPr>
        <p:grpSpPr>
          <a:xfrm rot="10800000">
            <a:off x="8192894" y="4448617"/>
            <a:ext cx="144000" cy="144000"/>
            <a:chOff x="624731" y="1669109"/>
            <a:chExt cx="512303" cy="529443"/>
          </a:xfrm>
        </p:grpSpPr>
        <p:sp>
          <p:nvSpPr>
            <p:cNvPr id="65" name="Block Arc 64">
              <a:extLst>
                <a:ext uri="{FF2B5EF4-FFF2-40B4-BE49-F238E27FC236}">
                  <a16:creationId xmlns:a16="http://schemas.microsoft.com/office/drawing/2014/main" id="{BA9DA01A-0517-A404-4C51-815D79B1B8B9}"/>
                </a:ext>
              </a:extLst>
            </p:cNvPr>
            <p:cNvSpPr/>
            <p:nvPr/>
          </p:nvSpPr>
          <p:spPr>
            <a:xfrm rot="16200000">
              <a:off x="612531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1B3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66" name="Block Arc 65">
              <a:extLst>
                <a:ext uri="{FF2B5EF4-FFF2-40B4-BE49-F238E27FC236}">
                  <a16:creationId xmlns:a16="http://schemas.microsoft.com/office/drawing/2014/main" id="{2D62319E-AA0C-603D-C2E3-2E04B37271B4}"/>
                </a:ext>
              </a:extLst>
            </p:cNvPr>
            <p:cNvSpPr/>
            <p:nvPr/>
          </p:nvSpPr>
          <p:spPr>
            <a:xfrm rot="5400000" flipH="1">
              <a:off x="619790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EF7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356CF99-90AB-F03C-162E-D1B8D1CFEAEE}"/>
              </a:ext>
            </a:extLst>
          </p:cNvPr>
          <p:cNvGrpSpPr/>
          <p:nvPr/>
        </p:nvGrpSpPr>
        <p:grpSpPr>
          <a:xfrm rot="10800000">
            <a:off x="8184789" y="4965390"/>
            <a:ext cx="144000" cy="144000"/>
            <a:chOff x="624731" y="1669109"/>
            <a:chExt cx="512303" cy="529443"/>
          </a:xfrm>
        </p:grpSpPr>
        <p:sp>
          <p:nvSpPr>
            <p:cNvPr id="68" name="Block Arc 67">
              <a:extLst>
                <a:ext uri="{FF2B5EF4-FFF2-40B4-BE49-F238E27FC236}">
                  <a16:creationId xmlns:a16="http://schemas.microsoft.com/office/drawing/2014/main" id="{4AF963EC-BC71-5689-735C-0F8024F6D646}"/>
                </a:ext>
              </a:extLst>
            </p:cNvPr>
            <p:cNvSpPr/>
            <p:nvPr/>
          </p:nvSpPr>
          <p:spPr>
            <a:xfrm rot="16200000">
              <a:off x="612531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1B3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69" name="Block Arc 68">
              <a:extLst>
                <a:ext uri="{FF2B5EF4-FFF2-40B4-BE49-F238E27FC236}">
                  <a16:creationId xmlns:a16="http://schemas.microsoft.com/office/drawing/2014/main" id="{69DC3CFC-C100-E9CB-4052-B2EAEEA35EE6}"/>
                </a:ext>
              </a:extLst>
            </p:cNvPr>
            <p:cNvSpPr/>
            <p:nvPr/>
          </p:nvSpPr>
          <p:spPr>
            <a:xfrm rot="5400000" flipH="1">
              <a:off x="619790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EF7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967BFB5-1D90-4779-7033-40E629081E18}"/>
              </a:ext>
            </a:extLst>
          </p:cNvPr>
          <p:cNvGrpSpPr/>
          <p:nvPr/>
        </p:nvGrpSpPr>
        <p:grpSpPr>
          <a:xfrm rot="10800000">
            <a:off x="8202579" y="5434463"/>
            <a:ext cx="144000" cy="144000"/>
            <a:chOff x="624731" y="1669109"/>
            <a:chExt cx="512303" cy="529443"/>
          </a:xfrm>
        </p:grpSpPr>
        <p:sp>
          <p:nvSpPr>
            <p:cNvPr id="71" name="Block Arc 70">
              <a:extLst>
                <a:ext uri="{FF2B5EF4-FFF2-40B4-BE49-F238E27FC236}">
                  <a16:creationId xmlns:a16="http://schemas.microsoft.com/office/drawing/2014/main" id="{7D8F9CCF-DBD3-6D50-DD61-A0E258B8EF95}"/>
                </a:ext>
              </a:extLst>
            </p:cNvPr>
            <p:cNvSpPr/>
            <p:nvPr/>
          </p:nvSpPr>
          <p:spPr>
            <a:xfrm rot="16200000">
              <a:off x="612531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1B3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72" name="Block Arc 71">
              <a:extLst>
                <a:ext uri="{FF2B5EF4-FFF2-40B4-BE49-F238E27FC236}">
                  <a16:creationId xmlns:a16="http://schemas.microsoft.com/office/drawing/2014/main" id="{7EAB3FB8-A2AC-AC9F-9650-6FFB7FD4208B}"/>
                </a:ext>
              </a:extLst>
            </p:cNvPr>
            <p:cNvSpPr/>
            <p:nvPr/>
          </p:nvSpPr>
          <p:spPr>
            <a:xfrm rot="5400000" flipH="1">
              <a:off x="619790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EF7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pic>
        <p:nvPicPr>
          <p:cNvPr id="13" name="Graphic 12" descr="The lulav with solid fill">
            <a:extLst>
              <a:ext uri="{FF2B5EF4-FFF2-40B4-BE49-F238E27FC236}">
                <a16:creationId xmlns:a16="http://schemas.microsoft.com/office/drawing/2014/main" id="{836B5314-4E13-B72D-CFBA-8F5FB56B47B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52855" y="4286164"/>
            <a:ext cx="550086" cy="540000"/>
          </a:xfrm>
          <a:prstGeom prst="rect">
            <a:avLst/>
          </a:prstGeom>
        </p:spPr>
      </p:pic>
      <p:pic>
        <p:nvPicPr>
          <p:cNvPr id="33" name="Graphic 32" descr="Luggage with solid fill">
            <a:extLst>
              <a:ext uri="{FF2B5EF4-FFF2-40B4-BE49-F238E27FC236}">
                <a16:creationId xmlns:a16="http://schemas.microsoft.com/office/drawing/2014/main" id="{5566F67E-7083-15BC-9E00-6503D71D2561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56667" y="4286164"/>
            <a:ext cx="609946" cy="609946"/>
          </a:xfrm>
          <a:prstGeom prst="rect">
            <a:avLst/>
          </a:prstGeom>
        </p:spPr>
      </p:pic>
      <p:pic>
        <p:nvPicPr>
          <p:cNvPr id="34" name="Graphic 33" descr="Suit with solid fill">
            <a:extLst>
              <a:ext uri="{FF2B5EF4-FFF2-40B4-BE49-F238E27FC236}">
                <a16:creationId xmlns:a16="http://schemas.microsoft.com/office/drawing/2014/main" id="{728ADA32-7AF1-6E44-091E-347E459D3F00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91767" y="2444413"/>
            <a:ext cx="540000" cy="540000"/>
          </a:xfrm>
          <a:prstGeom prst="rect">
            <a:avLst/>
          </a:prstGeom>
        </p:spPr>
      </p:pic>
      <p:pic>
        <p:nvPicPr>
          <p:cNvPr id="73" name="Graphic 72" descr="Construction worker male with solid fill">
            <a:extLst>
              <a:ext uri="{FF2B5EF4-FFF2-40B4-BE49-F238E27FC236}">
                <a16:creationId xmlns:a16="http://schemas.microsoft.com/office/drawing/2014/main" id="{E5E103FB-AE83-2949-DF98-8694E854620D}"/>
              </a:ext>
            </a:extLst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13114" y="2444413"/>
            <a:ext cx="540000" cy="5400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8A53F78-D3F3-089D-921B-D9C77631E701}"/>
              </a:ext>
            </a:extLst>
          </p:cNvPr>
          <p:cNvSpPr txBox="1"/>
          <p:nvPr/>
        </p:nvSpPr>
        <p:spPr>
          <a:xfrm>
            <a:off x="8475842" y="6717374"/>
            <a:ext cx="3484427" cy="1542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sz="1000">
                <a:solidFill>
                  <a:srgbClr val="313131"/>
                </a:solidFill>
                <a:ea typeface="Source Sans Pro" panose="020B0503030403020204" pitchFamily="34" charset="0"/>
              </a:rPr>
              <a:t>Source – www.inc42.com, www.ibef.org, www.investindia.gov.in</a:t>
            </a:r>
            <a:endParaRPr lang="en-IN" sz="1000">
              <a:solidFill>
                <a:srgbClr val="313131"/>
              </a:solidFill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70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FD2C74-1CAA-4A81-B9C4-3EC49A95CB70}"/>
              </a:ext>
            </a:extLst>
          </p:cNvPr>
          <p:cNvSpPr/>
          <p:nvPr/>
        </p:nvSpPr>
        <p:spPr>
          <a:xfrm>
            <a:off x="0" y="0"/>
            <a:ext cx="9753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2EE5F2A-AA98-4624-B27D-10BF184A6C41}"/>
              </a:ext>
            </a:extLst>
          </p:cNvPr>
          <p:cNvSpPr/>
          <p:nvPr/>
        </p:nvSpPr>
        <p:spPr>
          <a:xfrm>
            <a:off x="7486650" y="0"/>
            <a:ext cx="4724400" cy="2609850"/>
          </a:xfrm>
          <a:custGeom>
            <a:avLst/>
            <a:gdLst>
              <a:gd name="connsiteX0" fmla="*/ 22288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266950 w 4724400"/>
              <a:gd name="connsiteY4" fmla="*/ 38100 h 2609850"/>
              <a:gd name="connsiteX5" fmla="*/ 2228850 w 4724400"/>
              <a:gd name="connsiteY5" fmla="*/ 0 h 260985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2266950 w 4724400"/>
              <a:gd name="connsiteY4" fmla="*/ 19050 h 2590800"/>
              <a:gd name="connsiteX5" fmla="*/ 1949450 w 4724400"/>
              <a:gd name="connsiteY5" fmla="*/ 95250 h 259080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1949450 w 4724400"/>
              <a:gd name="connsiteY4" fmla="*/ 95250 h 2590800"/>
              <a:gd name="connsiteX0" fmla="*/ 20891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089150 w 4724400"/>
              <a:gd name="connsiteY4" fmla="*/ 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400" h="2609850">
                <a:moveTo>
                  <a:pt x="2089150" y="0"/>
                </a:moveTo>
                <a:lnTo>
                  <a:pt x="0" y="990600"/>
                </a:lnTo>
                <a:lnTo>
                  <a:pt x="4724400" y="2609850"/>
                </a:lnTo>
                <a:lnTo>
                  <a:pt x="4705350" y="19050"/>
                </a:lnTo>
                <a:lnTo>
                  <a:pt x="208915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C88978-323D-4FAD-8178-697C6C3FF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074831" y="16152"/>
            <a:ext cx="3121703" cy="279448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58F3F6F-DD56-4A82-97FD-7271C02422A4}"/>
              </a:ext>
            </a:extLst>
          </p:cNvPr>
          <p:cNvSpPr/>
          <p:nvPr/>
        </p:nvSpPr>
        <p:spPr>
          <a:xfrm flipH="1" flipV="1">
            <a:off x="0" y="6096000"/>
            <a:ext cx="2381250" cy="762000"/>
          </a:xfrm>
          <a:custGeom>
            <a:avLst/>
            <a:gdLst>
              <a:gd name="connsiteX0" fmla="*/ 0 w 2381250"/>
              <a:gd name="connsiteY0" fmla="*/ 0 h 762000"/>
              <a:gd name="connsiteX1" fmla="*/ 2381250 w 2381250"/>
              <a:gd name="connsiteY1" fmla="*/ 0 h 762000"/>
              <a:gd name="connsiteX2" fmla="*/ 2381250 w 2381250"/>
              <a:gd name="connsiteY2" fmla="*/ 762000 h 762000"/>
              <a:gd name="connsiteX3" fmla="*/ 0 w 2381250"/>
              <a:gd name="connsiteY3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0" h="762000">
                <a:moveTo>
                  <a:pt x="0" y="0"/>
                </a:moveTo>
                <a:lnTo>
                  <a:pt x="2381250" y="0"/>
                </a:lnTo>
                <a:lnTo>
                  <a:pt x="2381250" y="762000"/>
                </a:lnTo>
                <a:lnTo>
                  <a:pt x="0" y="0"/>
                </a:lnTo>
                <a:close/>
              </a:path>
            </a:pathLst>
          </a:custGeom>
          <a:solidFill>
            <a:srgbClr val="EF7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80DD9A-6E69-4166-832D-96C004436A20}"/>
              </a:ext>
            </a:extLst>
          </p:cNvPr>
          <p:cNvSpPr txBox="1"/>
          <p:nvPr/>
        </p:nvSpPr>
        <p:spPr>
          <a:xfrm>
            <a:off x="378277" y="441352"/>
            <a:ext cx="32126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" b="1" dirty="0">
                <a:solidFill>
                  <a:srgbClr val="1B3F90"/>
                </a:solidFill>
              </a:rPr>
              <a:t>Sectoral Snapshot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6E6059B-9158-44BB-8D50-AED92E8440D3}"/>
              </a:ext>
            </a:extLst>
          </p:cNvPr>
          <p:cNvSpPr/>
          <p:nvPr/>
        </p:nvSpPr>
        <p:spPr>
          <a:xfrm>
            <a:off x="9442450" y="-5081"/>
            <a:ext cx="2752725" cy="66675"/>
          </a:xfrm>
          <a:custGeom>
            <a:avLst/>
            <a:gdLst>
              <a:gd name="connsiteX0" fmla="*/ 22288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266950 w 4724400"/>
              <a:gd name="connsiteY4" fmla="*/ 38100 h 2609850"/>
              <a:gd name="connsiteX5" fmla="*/ 2228850 w 4724400"/>
              <a:gd name="connsiteY5" fmla="*/ 0 h 260985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2266950 w 4724400"/>
              <a:gd name="connsiteY4" fmla="*/ 19050 h 2590800"/>
              <a:gd name="connsiteX5" fmla="*/ 1949450 w 4724400"/>
              <a:gd name="connsiteY5" fmla="*/ 95250 h 259080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1949450 w 4724400"/>
              <a:gd name="connsiteY4" fmla="*/ 95250 h 2590800"/>
              <a:gd name="connsiteX0" fmla="*/ 20891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089150 w 4724400"/>
              <a:gd name="connsiteY4" fmla="*/ 0 h 2609850"/>
              <a:gd name="connsiteX0" fmla="*/ 120650 w 2755900"/>
              <a:gd name="connsiteY0" fmla="*/ 0 h 2609850"/>
              <a:gd name="connsiteX1" fmla="*/ 0 w 2755900"/>
              <a:gd name="connsiteY1" fmla="*/ 63500 h 2609850"/>
              <a:gd name="connsiteX2" fmla="*/ 2755900 w 2755900"/>
              <a:gd name="connsiteY2" fmla="*/ 2609850 h 2609850"/>
              <a:gd name="connsiteX3" fmla="*/ 2736850 w 2755900"/>
              <a:gd name="connsiteY3" fmla="*/ 19050 h 2609850"/>
              <a:gd name="connsiteX4" fmla="*/ 120650 w 2755900"/>
              <a:gd name="connsiteY4" fmla="*/ 0 h 2609850"/>
              <a:gd name="connsiteX0" fmla="*/ 120650 w 2743200"/>
              <a:gd name="connsiteY0" fmla="*/ 0 h 95250"/>
              <a:gd name="connsiteX1" fmla="*/ 0 w 2743200"/>
              <a:gd name="connsiteY1" fmla="*/ 63500 h 95250"/>
              <a:gd name="connsiteX2" fmla="*/ 2743200 w 2743200"/>
              <a:gd name="connsiteY2" fmla="*/ 95250 h 95250"/>
              <a:gd name="connsiteX3" fmla="*/ 2736850 w 2743200"/>
              <a:gd name="connsiteY3" fmla="*/ 19050 h 95250"/>
              <a:gd name="connsiteX4" fmla="*/ 120650 w 2743200"/>
              <a:gd name="connsiteY4" fmla="*/ 0 h 95250"/>
              <a:gd name="connsiteX0" fmla="*/ 120650 w 2743200"/>
              <a:gd name="connsiteY0" fmla="*/ 0 h 95250"/>
              <a:gd name="connsiteX1" fmla="*/ 0 w 2743200"/>
              <a:gd name="connsiteY1" fmla="*/ 63500 h 95250"/>
              <a:gd name="connsiteX2" fmla="*/ 2743200 w 2743200"/>
              <a:gd name="connsiteY2" fmla="*/ 95250 h 95250"/>
              <a:gd name="connsiteX3" fmla="*/ 2736850 w 2743200"/>
              <a:gd name="connsiteY3" fmla="*/ 19050 h 95250"/>
              <a:gd name="connsiteX4" fmla="*/ 120650 w 2743200"/>
              <a:gd name="connsiteY4" fmla="*/ 0 h 95250"/>
              <a:gd name="connsiteX0" fmla="*/ 120650 w 2743200"/>
              <a:gd name="connsiteY0" fmla="*/ 0 h 85725"/>
              <a:gd name="connsiteX1" fmla="*/ 0 w 2743200"/>
              <a:gd name="connsiteY1" fmla="*/ 53975 h 85725"/>
              <a:gd name="connsiteX2" fmla="*/ 2743200 w 2743200"/>
              <a:gd name="connsiteY2" fmla="*/ 85725 h 85725"/>
              <a:gd name="connsiteX3" fmla="*/ 2736850 w 2743200"/>
              <a:gd name="connsiteY3" fmla="*/ 9525 h 85725"/>
              <a:gd name="connsiteX4" fmla="*/ 120650 w 2743200"/>
              <a:gd name="connsiteY4" fmla="*/ 0 h 85725"/>
              <a:gd name="connsiteX0" fmla="*/ 120650 w 2746375"/>
              <a:gd name="connsiteY0" fmla="*/ 0 h 85725"/>
              <a:gd name="connsiteX1" fmla="*/ 0 w 2746375"/>
              <a:gd name="connsiteY1" fmla="*/ 53975 h 85725"/>
              <a:gd name="connsiteX2" fmla="*/ 2743200 w 2746375"/>
              <a:gd name="connsiteY2" fmla="*/ 85725 h 85725"/>
              <a:gd name="connsiteX3" fmla="*/ 2746375 w 2746375"/>
              <a:gd name="connsiteY3" fmla="*/ 3175 h 85725"/>
              <a:gd name="connsiteX4" fmla="*/ 120650 w 2746375"/>
              <a:gd name="connsiteY4" fmla="*/ 0 h 85725"/>
              <a:gd name="connsiteX0" fmla="*/ 120650 w 2746375"/>
              <a:gd name="connsiteY0" fmla="*/ 0 h 66675"/>
              <a:gd name="connsiteX1" fmla="*/ 0 w 2746375"/>
              <a:gd name="connsiteY1" fmla="*/ 53975 h 66675"/>
              <a:gd name="connsiteX2" fmla="*/ 2743200 w 2746375"/>
              <a:gd name="connsiteY2" fmla="*/ 66675 h 66675"/>
              <a:gd name="connsiteX3" fmla="*/ 2746375 w 2746375"/>
              <a:gd name="connsiteY3" fmla="*/ 3175 h 66675"/>
              <a:gd name="connsiteX4" fmla="*/ 120650 w 2746375"/>
              <a:gd name="connsiteY4" fmla="*/ 0 h 66675"/>
              <a:gd name="connsiteX0" fmla="*/ 127000 w 2752725"/>
              <a:gd name="connsiteY0" fmla="*/ 0 h 66675"/>
              <a:gd name="connsiteX1" fmla="*/ 0 w 2752725"/>
              <a:gd name="connsiteY1" fmla="*/ 60325 h 66675"/>
              <a:gd name="connsiteX2" fmla="*/ 2749550 w 2752725"/>
              <a:gd name="connsiteY2" fmla="*/ 66675 h 66675"/>
              <a:gd name="connsiteX3" fmla="*/ 2752725 w 2752725"/>
              <a:gd name="connsiteY3" fmla="*/ 3175 h 66675"/>
              <a:gd name="connsiteX4" fmla="*/ 127000 w 2752725"/>
              <a:gd name="connsiteY4" fmla="*/ 0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2725" h="66675">
                <a:moveTo>
                  <a:pt x="127000" y="0"/>
                </a:moveTo>
                <a:cubicBezTo>
                  <a:pt x="83608" y="24342"/>
                  <a:pt x="40217" y="39158"/>
                  <a:pt x="0" y="60325"/>
                </a:cubicBezTo>
                <a:lnTo>
                  <a:pt x="2749550" y="66675"/>
                </a:lnTo>
                <a:lnTo>
                  <a:pt x="2752725" y="3175"/>
                </a:lnTo>
                <a:lnTo>
                  <a:pt x="127000" y="0"/>
                </a:lnTo>
                <a:close/>
              </a:path>
            </a:pathLst>
          </a:custGeom>
          <a:solidFill>
            <a:srgbClr val="EF7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4292904-2FFC-FE77-2E2A-B2B9D99E9AF7}"/>
              </a:ext>
            </a:extLst>
          </p:cNvPr>
          <p:cNvGrpSpPr/>
          <p:nvPr/>
        </p:nvGrpSpPr>
        <p:grpSpPr>
          <a:xfrm>
            <a:off x="1678468" y="1591990"/>
            <a:ext cx="8757244" cy="4132053"/>
            <a:chOff x="1049362" y="1168817"/>
            <a:chExt cx="10093278" cy="485139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B9EA960-F98F-9F90-7DBB-4013347290E8}"/>
                </a:ext>
              </a:extLst>
            </p:cNvPr>
            <p:cNvSpPr/>
            <p:nvPr/>
          </p:nvSpPr>
          <p:spPr>
            <a:xfrm>
              <a:off x="4069916" y="1558862"/>
              <a:ext cx="2012796" cy="2012795"/>
            </a:xfrm>
            <a:custGeom>
              <a:avLst/>
              <a:gdLst>
                <a:gd name="connsiteX0" fmla="*/ 2012796 w 2012796"/>
                <a:gd name="connsiteY0" fmla="*/ 0 h 2012795"/>
                <a:gd name="connsiteX1" fmla="*/ 2012796 w 2012796"/>
                <a:gd name="connsiteY1" fmla="*/ 2012795 h 2012795"/>
                <a:gd name="connsiteX2" fmla="*/ 0 w 2012796"/>
                <a:gd name="connsiteY2" fmla="*/ 2012795 h 2012795"/>
                <a:gd name="connsiteX3" fmla="*/ 9362 w 2012796"/>
                <a:gd name="connsiteY3" fmla="*/ 1827403 h 2012795"/>
                <a:gd name="connsiteX4" fmla="*/ 1827403 w 2012796"/>
                <a:gd name="connsiteY4" fmla="*/ 9362 h 2012795"/>
                <a:gd name="connsiteX5" fmla="*/ 2012796 w 2012796"/>
                <a:gd name="connsiteY5" fmla="*/ 0 h 2012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2796" h="2012795">
                  <a:moveTo>
                    <a:pt x="2012796" y="0"/>
                  </a:moveTo>
                  <a:lnTo>
                    <a:pt x="2012796" y="2012795"/>
                  </a:lnTo>
                  <a:lnTo>
                    <a:pt x="0" y="2012795"/>
                  </a:lnTo>
                  <a:lnTo>
                    <a:pt x="9362" y="1827403"/>
                  </a:lnTo>
                  <a:cubicBezTo>
                    <a:pt x="106713" y="868801"/>
                    <a:pt x="868801" y="106713"/>
                    <a:pt x="1827403" y="9362"/>
                  </a:cubicBezTo>
                  <a:lnTo>
                    <a:pt x="2012796" y="0"/>
                  </a:lnTo>
                  <a:close/>
                </a:path>
              </a:pathLst>
            </a:custGeom>
            <a:solidFill>
              <a:srgbClr val="EF7F1A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A6649A6-2955-D167-417C-02E00BDCC7C8}"/>
                </a:ext>
              </a:extLst>
            </p:cNvPr>
            <p:cNvSpPr/>
            <p:nvPr/>
          </p:nvSpPr>
          <p:spPr>
            <a:xfrm>
              <a:off x="6128432" y="1558862"/>
              <a:ext cx="2012795" cy="2012795"/>
            </a:xfrm>
            <a:custGeom>
              <a:avLst/>
              <a:gdLst>
                <a:gd name="connsiteX0" fmla="*/ 0 w 2012795"/>
                <a:gd name="connsiteY0" fmla="*/ 0 h 2012795"/>
                <a:gd name="connsiteX1" fmla="*/ 185392 w 2012795"/>
                <a:gd name="connsiteY1" fmla="*/ 9362 h 2012795"/>
                <a:gd name="connsiteX2" fmla="*/ 1417382 w 2012795"/>
                <a:gd name="connsiteY2" fmla="*/ 595414 h 2012795"/>
                <a:gd name="connsiteX3" fmla="*/ 1548841 w 2012795"/>
                <a:gd name="connsiteY3" fmla="*/ 740055 h 2012795"/>
                <a:gd name="connsiteX4" fmla="*/ 1853887 w 2012795"/>
                <a:gd name="connsiteY4" fmla="*/ 1242837 h 2012795"/>
                <a:gd name="connsiteX5" fmla="*/ 2003433 w 2012795"/>
                <a:gd name="connsiteY5" fmla="*/ 1827403 h 2012795"/>
                <a:gd name="connsiteX6" fmla="*/ 2012795 w 2012795"/>
                <a:gd name="connsiteY6" fmla="*/ 2012795 h 2012795"/>
                <a:gd name="connsiteX7" fmla="*/ 0 w 2012795"/>
                <a:gd name="connsiteY7" fmla="*/ 2012795 h 2012795"/>
                <a:gd name="connsiteX8" fmla="*/ 0 w 2012795"/>
                <a:gd name="connsiteY8" fmla="*/ 0 h 2012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2795" h="2012795">
                  <a:moveTo>
                    <a:pt x="0" y="0"/>
                  </a:moveTo>
                  <a:lnTo>
                    <a:pt x="185392" y="9362"/>
                  </a:lnTo>
                  <a:cubicBezTo>
                    <a:pt x="664694" y="58038"/>
                    <a:pt x="1094866" y="272898"/>
                    <a:pt x="1417382" y="595414"/>
                  </a:cubicBezTo>
                  <a:cubicBezTo>
                    <a:pt x="1463455" y="641487"/>
                    <a:pt x="1507332" y="689758"/>
                    <a:pt x="1548841" y="740055"/>
                  </a:cubicBezTo>
                  <a:cubicBezTo>
                    <a:pt x="1673368" y="890947"/>
                    <a:pt x="1776586" y="1060077"/>
                    <a:pt x="1853887" y="1242837"/>
                  </a:cubicBezTo>
                  <a:cubicBezTo>
                    <a:pt x="1931188" y="1425598"/>
                    <a:pt x="1982573" y="1621989"/>
                    <a:pt x="2003433" y="1827403"/>
                  </a:cubicBezTo>
                  <a:lnTo>
                    <a:pt x="2012795" y="2012795"/>
                  </a:lnTo>
                  <a:lnTo>
                    <a:pt x="0" y="2012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F9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BD59270-C6BF-CB11-0858-5331BB97AD80}"/>
                </a:ext>
              </a:extLst>
            </p:cNvPr>
            <p:cNvSpPr/>
            <p:nvPr/>
          </p:nvSpPr>
          <p:spPr>
            <a:xfrm>
              <a:off x="4069916" y="3617375"/>
              <a:ext cx="2012796" cy="2012796"/>
            </a:xfrm>
            <a:custGeom>
              <a:avLst/>
              <a:gdLst>
                <a:gd name="connsiteX0" fmla="*/ 0 w 2012796"/>
                <a:gd name="connsiteY0" fmla="*/ 0 h 2012796"/>
                <a:gd name="connsiteX1" fmla="*/ 2012796 w 2012796"/>
                <a:gd name="connsiteY1" fmla="*/ 0 h 2012796"/>
                <a:gd name="connsiteX2" fmla="*/ 2012796 w 2012796"/>
                <a:gd name="connsiteY2" fmla="*/ 2012796 h 2012796"/>
                <a:gd name="connsiteX3" fmla="*/ 1827403 w 2012796"/>
                <a:gd name="connsiteY3" fmla="*/ 2003434 h 2012796"/>
                <a:gd name="connsiteX4" fmla="*/ 1242837 w 2012796"/>
                <a:gd name="connsiteY4" fmla="*/ 1853888 h 2012796"/>
                <a:gd name="connsiteX5" fmla="*/ 740055 w 2012796"/>
                <a:gd name="connsiteY5" fmla="*/ 1548842 h 2012796"/>
                <a:gd name="connsiteX6" fmla="*/ 595414 w 2012796"/>
                <a:gd name="connsiteY6" fmla="*/ 1417383 h 2012796"/>
                <a:gd name="connsiteX7" fmla="*/ 9362 w 2012796"/>
                <a:gd name="connsiteY7" fmla="*/ 185393 h 2012796"/>
                <a:gd name="connsiteX8" fmla="*/ 0 w 2012796"/>
                <a:gd name="connsiteY8" fmla="*/ 0 h 2012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2796" h="2012796">
                  <a:moveTo>
                    <a:pt x="0" y="0"/>
                  </a:moveTo>
                  <a:lnTo>
                    <a:pt x="2012796" y="0"/>
                  </a:lnTo>
                  <a:lnTo>
                    <a:pt x="2012796" y="2012796"/>
                  </a:lnTo>
                  <a:lnTo>
                    <a:pt x="1827403" y="2003434"/>
                  </a:lnTo>
                  <a:cubicBezTo>
                    <a:pt x="1621989" y="1982574"/>
                    <a:pt x="1425598" y="1931189"/>
                    <a:pt x="1242837" y="1853888"/>
                  </a:cubicBezTo>
                  <a:cubicBezTo>
                    <a:pt x="1060077" y="1776587"/>
                    <a:pt x="890947" y="1673369"/>
                    <a:pt x="740055" y="1548842"/>
                  </a:cubicBezTo>
                  <a:cubicBezTo>
                    <a:pt x="689758" y="1507333"/>
                    <a:pt x="641487" y="1463456"/>
                    <a:pt x="595414" y="1417383"/>
                  </a:cubicBezTo>
                  <a:cubicBezTo>
                    <a:pt x="272898" y="1094867"/>
                    <a:pt x="58038" y="664695"/>
                    <a:pt x="9362" y="1853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B3F9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0399974-8444-CC40-C7C0-B555DFAA18B9}"/>
                </a:ext>
              </a:extLst>
            </p:cNvPr>
            <p:cNvSpPr/>
            <p:nvPr/>
          </p:nvSpPr>
          <p:spPr>
            <a:xfrm>
              <a:off x="6128432" y="3617375"/>
              <a:ext cx="2012795" cy="2012796"/>
            </a:xfrm>
            <a:custGeom>
              <a:avLst/>
              <a:gdLst>
                <a:gd name="connsiteX0" fmla="*/ 0 w 2012795"/>
                <a:gd name="connsiteY0" fmla="*/ 0 h 2012796"/>
                <a:gd name="connsiteX1" fmla="*/ 2012795 w 2012795"/>
                <a:gd name="connsiteY1" fmla="*/ 0 h 2012796"/>
                <a:gd name="connsiteX2" fmla="*/ 2003433 w 2012795"/>
                <a:gd name="connsiteY2" fmla="*/ 185393 h 2012796"/>
                <a:gd name="connsiteX3" fmla="*/ 185392 w 2012795"/>
                <a:gd name="connsiteY3" fmla="*/ 2003434 h 2012796"/>
                <a:gd name="connsiteX4" fmla="*/ 0 w 2012795"/>
                <a:gd name="connsiteY4" fmla="*/ 2012796 h 2012796"/>
                <a:gd name="connsiteX5" fmla="*/ 0 w 2012795"/>
                <a:gd name="connsiteY5" fmla="*/ 0 h 2012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2795" h="2012796">
                  <a:moveTo>
                    <a:pt x="0" y="0"/>
                  </a:moveTo>
                  <a:lnTo>
                    <a:pt x="2012795" y="0"/>
                  </a:lnTo>
                  <a:lnTo>
                    <a:pt x="2003433" y="185393"/>
                  </a:lnTo>
                  <a:cubicBezTo>
                    <a:pt x="1906082" y="1143995"/>
                    <a:pt x="1143994" y="1906083"/>
                    <a:pt x="185392" y="2003434"/>
                  </a:cubicBezTo>
                  <a:lnTo>
                    <a:pt x="0" y="20127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7F1A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7EEFE7E-A874-6323-D05E-ABC197BDA5B2}"/>
                </a:ext>
              </a:extLst>
            </p:cNvPr>
            <p:cNvGrpSpPr/>
            <p:nvPr/>
          </p:nvGrpSpPr>
          <p:grpSpPr>
            <a:xfrm>
              <a:off x="1049362" y="1168817"/>
              <a:ext cx="10093278" cy="4851399"/>
              <a:chOff x="1049362" y="1168817"/>
              <a:chExt cx="10093278" cy="4851399"/>
            </a:xfrm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DEFD8AD3-81D7-85F4-FC88-60197931307A}"/>
                  </a:ext>
                </a:extLst>
              </p:cNvPr>
              <p:cNvSpPr/>
              <p:nvPr/>
            </p:nvSpPr>
            <p:spPr>
              <a:xfrm>
                <a:off x="6026243" y="1168817"/>
                <a:ext cx="158657" cy="485139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9000">
                    <a:srgbClr val="F1EFF0"/>
                  </a:gs>
                  <a:gs pos="77000">
                    <a:schemeClr val="bg2">
                      <a:lumMod val="90000"/>
                    </a:schemeClr>
                  </a:gs>
                  <a:gs pos="100000">
                    <a:schemeClr val="bg2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5F18699-F12D-4D27-33E2-427DA5553EC3}"/>
                  </a:ext>
                </a:extLst>
              </p:cNvPr>
              <p:cNvSpPr/>
              <p:nvPr/>
            </p:nvSpPr>
            <p:spPr>
              <a:xfrm rot="5400000">
                <a:off x="6016672" y="-1452122"/>
                <a:ext cx="158657" cy="100932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33000">
                    <a:srgbClr val="F1EFF0"/>
                  </a:gs>
                  <a:gs pos="77000">
                    <a:schemeClr val="bg2">
                      <a:lumMod val="90000"/>
                    </a:schemeClr>
                  </a:gs>
                  <a:gs pos="100000">
                    <a:schemeClr val="bg2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2FCF271-E5A1-459F-0A95-4B613A86AAAB}"/>
                </a:ext>
              </a:extLst>
            </p:cNvPr>
            <p:cNvSpPr/>
            <p:nvPr/>
          </p:nvSpPr>
          <p:spPr>
            <a:xfrm>
              <a:off x="4803962" y="2279620"/>
              <a:ext cx="2657011" cy="2584074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noFill/>
            </a:ln>
            <a:effectLst>
              <a:outerShdw blurRad="88900" dist="76200" dir="2700000" algn="tl" rotWithShape="0">
                <a:prstClr val="black">
                  <a:alpha val="55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>
                  <a:solidFill>
                    <a:srgbClr val="1B3F90"/>
                  </a:solidFill>
                </a:rPr>
                <a:t>SECTORS</a:t>
              </a:r>
            </a:p>
          </p:txBody>
        </p:sp>
      </p:grpSp>
      <p:pic>
        <p:nvPicPr>
          <p:cNvPr id="33" name="Graphic 32" descr="Classroom outline">
            <a:extLst>
              <a:ext uri="{FF2B5EF4-FFF2-40B4-BE49-F238E27FC236}">
                <a16:creationId xmlns:a16="http://schemas.microsoft.com/office/drawing/2014/main" id="{0D03D435-A156-B29E-15A2-893E5AA5D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4631" y="2899616"/>
            <a:ext cx="540000" cy="540000"/>
          </a:xfrm>
          <a:prstGeom prst="rect">
            <a:avLst/>
          </a:prstGeom>
        </p:spPr>
      </p:pic>
      <p:pic>
        <p:nvPicPr>
          <p:cNvPr id="34" name="Graphic 33" descr="Stethoscope with solid fill">
            <a:extLst>
              <a:ext uri="{FF2B5EF4-FFF2-40B4-BE49-F238E27FC236}">
                <a16:creationId xmlns:a16="http://schemas.microsoft.com/office/drawing/2014/main" id="{174CA883-DEBF-E0EC-5A92-2623965A21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88950" y="3887510"/>
            <a:ext cx="540000" cy="54000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AE9DB138-000B-5257-DBDB-FE5AD180C8BB}"/>
              </a:ext>
            </a:extLst>
          </p:cNvPr>
          <p:cNvGrpSpPr/>
          <p:nvPr/>
        </p:nvGrpSpPr>
        <p:grpSpPr>
          <a:xfrm>
            <a:off x="707964" y="2440700"/>
            <a:ext cx="3510804" cy="1086563"/>
            <a:chOff x="-1955274" y="2379274"/>
            <a:chExt cx="7707937" cy="1086563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8CEEBA3-3D13-2A59-DC88-0CDF89E87AC2}"/>
                </a:ext>
              </a:extLst>
            </p:cNvPr>
            <p:cNvSpPr txBox="1"/>
            <p:nvPr/>
          </p:nvSpPr>
          <p:spPr>
            <a:xfrm>
              <a:off x="300252" y="2379274"/>
              <a:ext cx="5168986" cy="3693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b="1" noProof="1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</a:rPr>
                <a:t>Education</a:t>
              </a:r>
              <a:endParaRPr lang="en-US" noProof="1">
                <a:solidFill>
                  <a:srgbClr val="1B3F90"/>
                </a:solidFill>
                <a:latin typeface="Mont"/>
                <a:ea typeface="Source Sans Pro" panose="020B0503030403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861CBF2-038E-967F-AFF5-64D0E38080F5}"/>
                </a:ext>
              </a:extLst>
            </p:cNvPr>
            <p:cNvSpPr txBox="1"/>
            <p:nvPr/>
          </p:nvSpPr>
          <p:spPr>
            <a:xfrm>
              <a:off x="-1955274" y="2696396"/>
              <a:ext cx="7707937" cy="76944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r"/>
              <a:r>
                <a:rPr lang="en-US" sz="1400" b="1" noProof="1">
                  <a:solidFill>
                    <a:srgbClr val="EF7F1A"/>
                  </a:solidFill>
                  <a:latin typeface="Mont"/>
                  <a:ea typeface="Source Sans Pro" panose="020B0503030403020204" pitchFamily="34" charset="0"/>
                </a:rPr>
                <a:t>2</a:t>
              </a:r>
              <a:r>
                <a:rPr lang="en-US" sz="1400" b="1" baseline="30000" noProof="1">
                  <a:solidFill>
                    <a:srgbClr val="EF7F1A"/>
                  </a:solidFill>
                  <a:latin typeface="Mont"/>
                  <a:ea typeface="Source Sans Pro" panose="020B0503030403020204" pitchFamily="34" charset="0"/>
                </a:rPr>
                <a:t>nd</a:t>
              </a:r>
              <a:r>
                <a:rPr lang="en-US" sz="1400" noProof="1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</a:rPr>
                <a:t> largest market for E-learning after the US</a:t>
              </a:r>
            </a:p>
            <a:p>
              <a:pPr algn="r"/>
              <a:endParaRPr lang="en-US" sz="200" dirty="0">
                <a:solidFill>
                  <a:srgbClr val="242424"/>
                </a:solidFill>
                <a:latin typeface="-apple-system"/>
              </a:endParaRPr>
            </a:p>
            <a:p>
              <a:pPr algn="r"/>
              <a:r>
                <a:rPr lang="en-US" sz="1400" dirty="0">
                  <a:solidFill>
                    <a:srgbClr val="1B3F90"/>
                  </a:solidFill>
                  <a:latin typeface="-apple-system"/>
                </a:rPr>
                <a:t>E</a:t>
              </a:r>
              <a:r>
                <a:rPr lang="en-US" sz="1400" b="0" i="0" dirty="0">
                  <a:solidFill>
                    <a:srgbClr val="1B3F90"/>
                  </a:solidFill>
                  <a:effectLst/>
                  <a:latin typeface="-apple-system"/>
                </a:rPr>
                <a:t>xpected to reach US$ 225 bn by FY25.</a:t>
              </a:r>
              <a:endParaRPr lang="en-US" sz="1400" noProof="1">
                <a:solidFill>
                  <a:srgbClr val="1B3F90"/>
                </a:solidFill>
                <a:latin typeface="Mont"/>
                <a:ea typeface="Source Sans Pro" panose="020B0503030403020204" pitchFamily="34" charset="0"/>
              </a:endParaRPr>
            </a:p>
            <a:p>
              <a:endParaRPr lang="en-US" sz="1400" noProof="1">
                <a:solidFill>
                  <a:srgbClr val="1B3F90"/>
                </a:solidFill>
                <a:latin typeface="Mont"/>
                <a:ea typeface="Source Sans Pro" panose="020B0503030403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C342810-808F-4421-B574-1E840787BCB4}"/>
              </a:ext>
            </a:extLst>
          </p:cNvPr>
          <p:cNvGrpSpPr/>
          <p:nvPr/>
        </p:nvGrpSpPr>
        <p:grpSpPr>
          <a:xfrm>
            <a:off x="2776961" y="1293445"/>
            <a:ext cx="2592718" cy="814493"/>
            <a:chOff x="320294" y="1401927"/>
            <a:chExt cx="3998511" cy="433027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8CEE5FA-07C0-2115-00EC-8BA7317DBC9B}"/>
                </a:ext>
              </a:extLst>
            </p:cNvPr>
            <p:cNvSpPr txBox="1"/>
            <p:nvPr/>
          </p:nvSpPr>
          <p:spPr>
            <a:xfrm>
              <a:off x="332937" y="1401927"/>
              <a:ext cx="3864512" cy="19635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b="1" noProof="1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</a:rPr>
                <a:t>Media and Entertainment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E9E95AD-45CE-29EC-4EF4-6C9CA65B1519}"/>
                </a:ext>
              </a:extLst>
            </p:cNvPr>
            <p:cNvSpPr txBox="1"/>
            <p:nvPr/>
          </p:nvSpPr>
          <p:spPr>
            <a:xfrm>
              <a:off x="320294" y="1556783"/>
              <a:ext cx="3998511" cy="27817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r"/>
              <a:r>
                <a:rPr lang="en-US" sz="1400" b="1" noProof="1">
                  <a:solidFill>
                    <a:srgbClr val="EF7F1A"/>
                  </a:solidFill>
                  <a:latin typeface="Mont"/>
                  <a:ea typeface="Source Sans Pro" panose="020B0503030403020204" pitchFamily="34" charset="0"/>
                </a:rPr>
                <a:t>5</a:t>
              </a:r>
              <a:r>
                <a:rPr lang="en-US" sz="1400" b="1" baseline="30000" noProof="1">
                  <a:solidFill>
                    <a:srgbClr val="EF7F1A"/>
                  </a:solidFill>
                  <a:latin typeface="Mont"/>
                  <a:ea typeface="Source Sans Pro" panose="020B0503030403020204" pitchFamily="34" charset="0"/>
                </a:rPr>
                <a:t>th</a:t>
              </a:r>
              <a:r>
                <a:rPr lang="en-US" sz="1400" noProof="1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</a:rPr>
                <a:t> largest media and entertainment market in the world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728DE69-19FD-A6D2-1290-6133C00C1BC4}"/>
              </a:ext>
            </a:extLst>
          </p:cNvPr>
          <p:cNvGrpSpPr/>
          <p:nvPr/>
        </p:nvGrpSpPr>
        <p:grpSpPr>
          <a:xfrm>
            <a:off x="1551649" y="3933797"/>
            <a:ext cx="2535320" cy="1004751"/>
            <a:chOff x="9081434" y="5201124"/>
            <a:chExt cx="4589796" cy="944928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C43ADF3-E647-E8A1-9BF5-8B74B1018DD5}"/>
                </a:ext>
              </a:extLst>
            </p:cNvPr>
            <p:cNvSpPr txBox="1"/>
            <p:nvPr/>
          </p:nvSpPr>
          <p:spPr>
            <a:xfrm>
              <a:off x="10496457" y="5201124"/>
              <a:ext cx="2937088" cy="34734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b="1" noProof="1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</a:rPr>
                <a:t>Healthcare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47A5D7A-7A42-7C0D-E92A-C28DF6CA5B94}"/>
                </a:ext>
              </a:extLst>
            </p:cNvPr>
            <p:cNvSpPr txBox="1"/>
            <p:nvPr/>
          </p:nvSpPr>
          <p:spPr>
            <a:xfrm>
              <a:off x="9081434" y="5451368"/>
              <a:ext cx="4589796" cy="694684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r"/>
              <a:r>
                <a:rPr lang="en-US" sz="1400" noProof="1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</a:rPr>
                <a:t>‘Ayushman Bharat - NHP Scheme’ - World's largest government-funded healthcare programme</a:t>
              </a:r>
              <a:endParaRPr lang="en-US" sz="1200" noProof="1">
                <a:solidFill>
                  <a:srgbClr val="1B3F90"/>
                </a:solidFill>
                <a:latin typeface="Mont"/>
                <a:ea typeface="Source Sans Pro" panose="020B050303040302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4E4D6DA-11CA-3BF2-BFFB-8A5B3B2CC646}"/>
              </a:ext>
            </a:extLst>
          </p:cNvPr>
          <p:cNvGrpSpPr/>
          <p:nvPr/>
        </p:nvGrpSpPr>
        <p:grpSpPr>
          <a:xfrm>
            <a:off x="2274934" y="5170100"/>
            <a:ext cx="2511809" cy="1493898"/>
            <a:chOff x="482419" y="3867313"/>
            <a:chExt cx="4159675" cy="149389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305C119-2235-70A0-5F1A-6EDFAE56BF6B}"/>
                </a:ext>
              </a:extLst>
            </p:cNvPr>
            <p:cNvSpPr txBox="1"/>
            <p:nvPr/>
          </p:nvSpPr>
          <p:spPr>
            <a:xfrm>
              <a:off x="1586817" y="3867313"/>
              <a:ext cx="2937088" cy="3693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b="1" noProof="1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</a:rPr>
                <a:t>Defence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394A7FB-DC89-7B69-C83C-30F1F509C80E}"/>
                </a:ext>
              </a:extLst>
            </p:cNvPr>
            <p:cNvSpPr txBox="1"/>
            <p:nvPr/>
          </p:nvSpPr>
          <p:spPr>
            <a:xfrm>
              <a:off x="482419" y="4114716"/>
              <a:ext cx="4159675" cy="124649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r"/>
              <a:r>
                <a:rPr lang="en-US" sz="1400" b="1" noProof="1">
                  <a:solidFill>
                    <a:srgbClr val="EF7F1A"/>
                  </a:solidFill>
                  <a:latin typeface="Mont"/>
                  <a:ea typeface="Source Sans Pro" panose="020B0503030403020204" pitchFamily="34" charset="0"/>
                </a:rPr>
                <a:t>3</a:t>
              </a:r>
              <a:r>
                <a:rPr lang="en-US" sz="1400" b="1" baseline="30000" noProof="1">
                  <a:solidFill>
                    <a:srgbClr val="EF7F1A"/>
                  </a:solidFill>
                  <a:latin typeface="Mont"/>
                  <a:ea typeface="Source Sans Pro" panose="020B0503030403020204" pitchFamily="34" charset="0"/>
                </a:rPr>
                <a:t>rd</a:t>
              </a:r>
              <a:r>
                <a:rPr lang="en-US" sz="1400" noProof="1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</a:rPr>
                <a:t> largest military spender in the world – Defence</a:t>
              </a:r>
            </a:p>
            <a:p>
              <a:pPr algn="r"/>
              <a:endParaRPr lang="en-US" sz="500" noProof="1">
                <a:solidFill>
                  <a:srgbClr val="1B3F90"/>
                </a:solidFill>
                <a:latin typeface="Mont"/>
                <a:ea typeface="Source Sans Pro" panose="020B0503030403020204" pitchFamily="34" charset="0"/>
              </a:endParaRPr>
            </a:p>
            <a:p>
              <a:pPr algn="r"/>
              <a:r>
                <a:rPr lang="en-US" sz="1400" noProof="1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</a:rPr>
                <a:t>Indigenisation of Defence production – ‘Make in India’ program</a:t>
              </a:r>
            </a:p>
          </p:txBody>
        </p:sp>
      </p:grpSp>
      <p:pic>
        <p:nvPicPr>
          <p:cNvPr id="36" name="Graphic 35" descr="Video camera with solid fill">
            <a:extLst>
              <a:ext uri="{FF2B5EF4-FFF2-40B4-BE49-F238E27FC236}">
                <a16:creationId xmlns:a16="http://schemas.microsoft.com/office/drawing/2014/main" id="{E20D95C9-1FFC-55C8-FF99-14C5BBFED4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95712" y="2053995"/>
            <a:ext cx="540000" cy="540000"/>
          </a:xfrm>
          <a:prstGeom prst="rect">
            <a:avLst/>
          </a:prstGeom>
        </p:spPr>
      </p:pic>
      <p:pic>
        <p:nvPicPr>
          <p:cNvPr id="37" name="Graphic 36" descr="Soldier male with solid fill">
            <a:extLst>
              <a:ext uri="{FF2B5EF4-FFF2-40B4-BE49-F238E27FC236}">
                <a16:creationId xmlns:a16="http://schemas.microsoft.com/office/drawing/2014/main" id="{E7143E1B-C8F3-BBC9-63EB-8C7CEF774A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95712" y="4747938"/>
            <a:ext cx="540000" cy="540000"/>
          </a:xfrm>
          <a:prstGeom prst="rect">
            <a:avLst/>
          </a:prstGeom>
        </p:spPr>
      </p:pic>
      <p:pic>
        <p:nvPicPr>
          <p:cNvPr id="51" name="Graphic 50" descr="City with solid fill">
            <a:extLst>
              <a:ext uri="{FF2B5EF4-FFF2-40B4-BE49-F238E27FC236}">
                <a16:creationId xmlns:a16="http://schemas.microsoft.com/office/drawing/2014/main" id="{842041B7-80A1-CA8E-4B8A-1DAE2B2389A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02928" y="2970247"/>
            <a:ext cx="540000" cy="540000"/>
          </a:xfrm>
          <a:prstGeom prst="rect">
            <a:avLst/>
          </a:prstGeom>
        </p:spPr>
      </p:pic>
      <p:pic>
        <p:nvPicPr>
          <p:cNvPr id="52" name="Graphic 51" descr="Car with solid fill">
            <a:extLst>
              <a:ext uri="{FF2B5EF4-FFF2-40B4-BE49-F238E27FC236}">
                <a16:creationId xmlns:a16="http://schemas.microsoft.com/office/drawing/2014/main" id="{50B64225-252A-7E98-BACD-8A24D3D35D2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291200" y="4749501"/>
            <a:ext cx="540000" cy="540000"/>
          </a:xfrm>
          <a:prstGeom prst="rect">
            <a:avLst/>
          </a:prstGeom>
        </p:spPr>
      </p:pic>
      <p:pic>
        <p:nvPicPr>
          <p:cNvPr id="53" name="Graphic 52" descr="Bank with solid fill">
            <a:extLst>
              <a:ext uri="{FF2B5EF4-FFF2-40B4-BE49-F238E27FC236}">
                <a16:creationId xmlns:a16="http://schemas.microsoft.com/office/drawing/2014/main" id="{6D7DBF65-F5D9-2260-28ED-6DD4BB5FD2E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231101" y="2026042"/>
            <a:ext cx="540000" cy="540000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1B5B3F2B-1FD5-01FC-17CE-526A780BE7D3}"/>
              </a:ext>
            </a:extLst>
          </p:cNvPr>
          <p:cNvGrpSpPr/>
          <p:nvPr/>
        </p:nvGrpSpPr>
        <p:grpSpPr>
          <a:xfrm>
            <a:off x="7011008" y="1247700"/>
            <a:ext cx="2952684" cy="826543"/>
            <a:chOff x="8921977" y="5081929"/>
            <a:chExt cx="3903410" cy="826543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8BD0F64-AE5B-F4B1-859D-E10BC3AEA105}"/>
                </a:ext>
              </a:extLst>
            </p:cNvPr>
            <p:cNvSpPr txBox="1"/>
            <p:nvPr/>
          </p:nvSpPr>
          <p:spPr>
            <a:xfrm>
              <a:off x="8921977" y="5081929"/>
              <a:ext cx="3903410" cy="3693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b="1" noProof="1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</a:rPr>
                <a:t>Banking and Financial Services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4EEBFFF-1E43-94C1-08C1-14735C460F14}"/>
                </a:ext>
              </a:extLst>
            </p:cNvPr>
            <p:cNvSpPr txBox="1"/>
            <p:nvPr/>
          </p:nvSpPr>
          <p:spPr>
            <a:xfrm>
              <a:off x="8929770" y="5385252"/>
              <a:ext cx="3756430" cy="52322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sz="1400" noProof="1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</a:rPr>
                <a:t>India set to become the </a:t>
              </a:r>
              <a:r>
                <a:rPr lang="en-US" sz="1400" b="1" noProof="1">
                  <a:solidFill>
                    <a:srgbClr val="EF7F1A"/>
                  </a:solidFill>
                  <a:latin typeface="Mont"/>
                  <a:ea typeface="Source Sans Pro" panose="020B0503030403020204" pitchFamily="34" charset="0"/>
                </a:rPr>
                <a:t>3</a:t>
              </a:r>
              <a:r>
                <a:rPr lang="en-US" sz="1400" b="1" baseline="30000" noProof="1">
                  <a:solidFill>
                    <a:srgbClr val="EF7F1A"/>
                  </a:solidFill>
                  <a:latin typeface="Mont"/>
                  <a:ea typeface="Source Sans Pro" panose="020B0503030403020204" pitchFamily="34" charset="0"/>
                </a:rPr>
                <a:t>rd</a:t>
              </a:r>
              <a:r>
                <a:rPr lang="en-US" sz="1400" b="1" noProof="1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</a:rPr>
                <a:t> </a:t>
              </a:r>
              <a:r>
                <a:rPr lang="en-US" sz="1400" noProof="1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</a:rPr>
                <a:t>largest domestic banking sector by 2050 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086F4F8-4577-C549-3F5E-51E28EA30CA7}"/>
              </a:ext>
            </a:extLst>
          </p:cNvPr>
          <p:cNvGrpSpPr/>
          <p:nvPr/>
        </p:nvGrpSpPr>
        <p:grpSpPr>
          <a:xfrm>
            <a:off x="8078791" y="2602335"/>
            <a:ext cx="2923567" cy="1041987"/>
            <a:chOff x="8921977" y="5081929"/>
            <a:chExt cx="4262771" cy="1041987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B33F281-6217-6A50-0636-3FA8A6D5351D}"/>
                </a:ext>
              </a:extLst>
            </p:cNvPr>
            <p:cNvSpPr txBox="1"/>
            <p:nvPr/>
          </p:nvSpPr>
          <p:spPr>
            <a:xfrm>
              <a:off x="8921977" y="5081929"/>
              <a:ext cx="2937088" cy="3693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b="1" noProof="1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</a:rPr>
                <a:t>Real Estate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1174DA0-86A3-CFF5-FBB5-D00AAEB177C3}"/>
                </a:ext>
              </a:extLst>
            </p:cNvPr>
            <p:cNvSpPr txBox="1"/>
            <p:nvPr/>
          </p:nvSpPr>
          <p:spPr>
            <a:xfrm>
              <a:off x="8929770" y="5385252"/>
              <a:ext cx="4254978" cy="738664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sz="1400" dirty="0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</a:rPr>
                <a:t>Expected to touch a </a:t>
              </a:r>
              <a:r>
                <a:rPr lang="en-US" sz="1400" b="1" dirty="0">
                  <a:solidFill>
                    <a:srgbClr val="EF7F1A"/>
                  </a:solidFill>
                  <a:latin typeface="Mont"/>
                  <a:ea typeface="Source Sans Pro" panose="020B0503030403020204" pitchFamily="34" charset="0"/>
                </a:rPr>
                <a:t>₹ 80 Lakh Crores</a:t>
              </a:r>
              <a:r>
                <a:rPr lang="en-US" sz="1400" dirty="0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</a:rPr>
                <a:t> market size by 2030 from </a:t>
              </a:r>
              <a:r>
                <a:rPr lang="en-US" sz="1400" b="1" dirty="0">
                  <a:solidFill>
                    <a:srgbClr val="EF7F1A"/>
                  </a:solidFill>
                  <a:latin typeface="Mont"/>
                  <a:ea typeface="Source Sans Pro" panose="020B0503030403020204" pitchFamily="34" charset="0"/>
                </a:rPr>
                <a:t>₹ 16 Lakh Crores</a:t>
              </a:r>
              <a:r>
                <a:rPr lang="en-US" sz="1400" dirty="0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</a:rPr>
                <a:t> in 2021</a:t>
              </a:r>
              <a:endParaRPr lang="en-US" sz="1400" noProof="1">
                <a:solidFill>
                  <a:srgbClr val="1B3F90"/>
                </a:solidFill>
                <a:latin typeface="Mont"/>
                <a:ea typeface="Source Sans Pro" panose="020B0503030403020204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D49B12A-107E-98D2-2862-8B2BDF002FF7}"/>
              </a:ext>
            </a:extLst>
          </p:cNvPr>
          <p:cNvGrpSpPr/>
          <p:nvPr/>
        </p:nvGrpSpPr>
        <p:grpSpPr>
          <a:xfrm>
            <a:off x="8080282" y="3893773"/>
            <a:ext cx="3027429" cy="1015283"/>
            <a:chOff x="8921977" y="5095181"/>
            <a:chExt cx="4058779" cy="1015283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BF22B6A-89AD-0C0F-084C-375AC3772DBF}"/>
                </a:ext>
              </a:extLst>
            </p:cNvPr>
            <p:cNvSpPr txBox="1"/>
            <p:nvPr/>
          </p:nvSpPr>
          <p:spPr>
            <a:xfrm>
              <a:off x="8921977" y="5095181"/>
              <a:ext cx="2937088" cy="3693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b="1" noProof="1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</a:rPr>
                <a:t>FMCG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C521595-38E1-434D-C417-B835720BB89F}"/>
                </a:ext>
              </a:extLst>
            </p:cNvPr>
            <p:cNvSpPr txBox="1"/>
            <p:nvPr/>
          </p:nvSpPr>
          <p:spPr>
            <a:xfrm>
              <a:off x="8929772" y="5371800"/>
              <a:ext cx="4050984" cy="738664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1400" dirty="0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Retail market is projected to reach </a:t>
              </a:r>
              <a:br>
                <a:rPr lang="en-US" sz="1400" dirty="0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</a:br>
              <a:r>
                <a:rPr lang="en-US" sz="1400" b="1" dirty="0">
                  <a:solidFill>
                    <a:srgbClr val="EF7F1A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₹ 160 Lakh Crores</a:t>
              </a:r>
              <a:r>
                <a:rPr lang="en-US" sz="1400" dirty="0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 by 2032 from </a:t>
              </a:r>
              <a:r>
                <a:rPr lang="en-US" sz="1400" b="1" dirty="0">
                  <a:solidFill>
                    <a:srgbClr val="EF7F1A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₹ 55.2 Lakh Crores</a:t>
              </a:r>
              <a:r>
                <a:rPr lang="en-US" sz="1400" dirty="0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 in 2021</a:t>
              </a:r>
              <a:endParaRPr lang="en-US" sz="1400" noProof="1">
                <a:solidFill>
                  <a:srgbClr val="1B3F90"/>
                </a:solidFill>
                <a:latin typeface="Mont"/>
                <a:ea typeface="Source Sans Pro" panose="020B0503030403020204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09B56D7-3F51-311B-4A03-D853DBA4EA4F}"/>
              </a:ext>
            </a:extLst>
          </p:cNvPr>
          <p:cNvGrpSpPr/>
          <p:nvPr/>
        </p:nvGrpSpPr>
        <p:grpSpPr>
          <a:xfrm>
            <a:off x="7108124" y="5154172"/>
            <a:ext cx="2633161" cy="792980"/>
            <a:chOff x="589970" y="5497466"/>
            <a:chExt cx="2962717" cy="79298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3BCCEB4-694D-E5E7-4C16-4D58B68670B0}"/>
                </a:ext>
              </a:extLst>
            </p:cNvPr>
            <p:cNvSpPr txBox="1"/>
            <p:nvPr/>
          </p:nvSpPr>
          <p:spPr>
            <a:xfrm>
              <a:off x="589970" y="5497466"/>
              <a:ext cx="2937088" cy="3693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b="1" noProof="1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</a:rPr>
                <a:t>Auto mobiles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33F5A07-7F3A-CF72-A0CD-070051D0BC03}"/>
                </a:ext>
              </a:extLst>
            </p:cNvPr>
            <p:cNvSpPr txBox="1"/>
            <p:nvPr/>
          </p:nvSpPr>
          <p:spPr>
            <a:xfrm>
              <a:off x="603500" y="5767226"/>
              <a:ext cx="2949187" cy="52322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sz="1400" dirty="0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The electric vehicles industry is likely to create </a:t>
              </a:r>
              <a:r>
                <a:rPr lang="en-US" sz="1400" b="1" dirty="0">
                  <a:solidFill>
                    <a:srgbClr val="EF7F1A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5 crore</a:t>
              </a:r>
              <a:r>
                <a:rPr lang="en-US" sz="1400" dirty="0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 jobs by 2030</a:t>
              </a:r>
              <a:endParaRPr lang="en-US" sz="1400" noProof="1">
                <a:solidFill>
                  <a:srgbClr val="1B3F90"/>
                </a:solidFill>
                <a:latin typeface="Mont"/>
                <a:ea typeface="Source Sans Pro" panose="020B0503030403020204" pitchFamily="34" charset="0"/>
              </a:endParaRPr>
            </a:p>
          </p:txBody>
        </p:sp>
      </p:grpSp>
      <p:pic>
        <p:nvPicPr>
          <p:cNvPr id="66" name="Graphic 65" descr="Shopping basket with solid fill">
            <a:extLst>
              <a:ext uri="{FF2B5EF4-FFF2-40B4-BE49-F238E27FC236}">
                <a16:creationId xmlns:a16="http://schemas.microsoft.com/office/drawing/2014/main" id="{F3E29A60-D0DC-E3B6-291B-449818B3673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180737" y="3850571"/>
            <a:ext cx="540000" cy="540000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16CA5609-D079-9722-D4E0-C2E510977559}"/>
              </a:ext>
            </a:extLst>
          </p:cNvPr>
          <p:cNvSpPr txBox="1">
            <a:spLocks/>
          </p:cNvSpPr>
          <p:nvPr/>
        </p:nvSpPr>
        <p:spPr>
          <a:xfrm rot="10800000" flipV="1">
            <a:off x="9442450" y="6717556"/>
            <a:ext cx="324375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sz="1000">
                <a:solidFill>
                  <a:srgbClr val="313131"/>
                </a:solidFill>
                <a:ea typeface="Source Sans Pro" panose="020B0503030403020204" pitchFamily="34" charset="0"/>
              </a:rPr>
              <a:t>Source: www.ibef.org, www.investindia.gov.in</a:t>
            </a:r>
            <a:endParaRPr lang="en-IN" sz="1000">
              <a:solidFill>
                <a:srgbClr val="313131"/>
              </a:solidFill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3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38">
            <a:extLst>
              <a:ext uri="{FF2B5EF4-FFF2-40B4-BE49-F238E27FC236}">
                <a16:creationId xmlns:a16="http://schemas.microsoft.com/office/drawing/2014/main" id="{EFD06F14-4BF7-20D0-E5F5-5CAF765A0C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639365"/>
              </p:ext>
            </p:extLst>
          </p:nvPr>
        </p:nvGraphicFramePr>
        <p:xfrm>
          <a:off x="5977609" y="717111"/>
          <a:ext cx="5650172" cy="5862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0164">
                  <a:extLst>
                    <a:ext uri="{9D8B030D-6E8A-4147-A177-3AD203B41FA5}">
                      <a16:colId xmlns:a16="http://schemas.microsoft.com/office/drawing/2014/main" val="2363538447"/>
                    </a:ext>
                  </a:extLst>
                </a:gridCol>
                <a:gridCol w="2203504">
                  <a:extLst>
                    <a:ext uri="{9D8B030D-6E8A-4147-A177-3AD203B41FA5}">
                      <a16:colId xmlns:a16="http://schemas.microsoft.com/office/drawing/2014/main" val="3670652634"/>
                    </a:ext>
                  </a:extLst>
                </a:gridCol>
                <a:gridCol w="288240">
                  <a:extLst>
                    <a:ext uri="{9D8B030D-6E8A-4147-A177-3AD203B41FA5}">
                      <a16:colId xmlns:a16="http://schemas.microsoft.com/office/drawing/2014/main" val="1418055985"/>
                    </a:ext>
                  </a:extLst>
                </a:gridCol>
                <a:gridCol w="1143674">
                  <a:extLst>
                    <a:ext uri="{9D8B030D-6E8A-4147-A177-3AD203B41FA5}">
                      <a16:colId xmlns:a16="http://schemas.microsoft.com/office/drawing/2014/main" val="4288259887"/>
                    </a:ext>
                  </a:extLst>
                </a:gridCol>
                <a:gridCol w="1154590">
                  <a:extLst>
                    <a:ext uri="{9D8B030D-6E8A-4147-A177-3AD203B41FA5}">
                      <a16:colId xmlns:a16="http://schemas.microsoft.com/office/drawing/2014/main" val="1258849382"/>
                    </a:ext>
                  </a:extLst>
                </a:gridCol>
              </a:tblGrid>
              <a:tr h="359780">
                <a:tc>
                  <a:txBody>
                    <a:bodyPr/>
                    <a:lstStyle/>
                    <a:p>
                      <a:endParaRPr lang="en-IN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80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b="0">
                        <a:solidFill>
                          <a:srgbClr val="3E5B2A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b="0">
                        <a:solidFill>
                          <a:srgbClr val="3E5B2A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b="1">
                        <a:solidFill>
                          <a:srgbClr val="7CB542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919844"/>
                  </a:ext>
                </a:extLst>
              </a:tr>
              <a:tr h="938738">
                <a:tc>
                  <a:txBody>
                    <a:bodyPr/>
                    <a:lstStyle/>
                    <a:p>
                      <a:endParaRPr lang="en-IN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>
                        <a:solidFill>
                          <a:srgbClr val="3E5B2A"/>
                        </a:solidFill>
                        <a:latin typeface="Mont"/>
                      </a:endParaRPr>
                    </a:p>
                    <a:p>
                      <a:pPr algn="l"/>
                      <a:r>
                        <a:rPr lang="en-US" sz="1800" b="1">
                          <a:solidFill>
                            <a:srgbClr val="1B3F90"/>
                          </a:solidFill>
                          <a:latin typeface="Mont"/>
                        </a:rPr>
                        <a:t>Steel Production</a:t>
                      </a:r>
                      <a:endParaRPr lang="en-US" sz="1600" b="1">
                        <a:solidFill>
                          <a:srgbClr val="1B3F90"/>
                        </a:solidFill>
                        <a:latin typeface="Mont"/>
                      </a:endParaRPr>
                    </a:p>
                    <a:p>
                      <a:pPr algn="l"/>
                      <a:r>
                        <a:rPr lang="en-US" sz="1400">
                          <a:solidFill>
                            <a:srgbClr val="EF7F1A"/>
                          </a:solidFill>
                          <a:latin typeface="Mont"/>
                        </a:rPr>
                        <a:t>Rank</a:t>
                      </a:r>
                      <a:endParaRPr lang="en-US" sz="1600">
                        <a:solidFill>
                          <a:srgbClr val="EF7F1A"/>
                        </a:solidFill>
                        <a:latin typeface="Mon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3E5B2A"/>
                          </a:solidFill>
                          <a:latin typeface="Mont"/>
                        </a:rPr>
                        <a:t>           </a:t>
                      </a:r>
                      <a:endParaRPr lang="en-IN" sz="1600">
                        <a:solidFill>
                          <a:srgbClr val="3E5B2A"/>
                        </a:solidFill>
                        <a:latin typeface="Mont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600">
                        <a:solidFill>
                          <a:srgbClr val="3E5B2A"/>
                        </a:solidFill>
                        <a:latin typeface="Mont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600" b="1">
                        <a:solidFill>
                          <a:srgbClr val="7CB542"/>
                        </a:solidFill>
                        <a:latin typeface="Mont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564410"/>
                  </a:ext>
                </a:extLst>
              </a:tr>
              <a:tr h="1229247">
                <a:tc>
                  <a:txBody>
                    <a:bodyPr/>
                    <a:lstStyle/>
                    <a:p>
                      <a:endParaRPr lang="en-IN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kern="1200">
                        <a:solidFill>
                          <a:srgbClr val="3E5B2A"/>
                        </a:solidFill>
                        <a:latin typeface="Mon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800" b="1" kern="1200">
                          <a:solidFill>
                            <a:srgbClr val="1B3F90"/>
                          </a:solidFill>
                          <a:latin typeface="Mont"/>
                          <a:ea typeface="+mn-ea"/>
                          <a:cs typeface="+mn-cs"/>
                        </a:rPr>
                        <a:t>WGI Governance Index</a:t>
                      </a:r>
                    </a:p>
                    <a:p>
                      <a:pPr algn="l"/>
                      <a:r>
                        <a:rPr lang="en-US" sz="1400" kern="1200">
                          <a:solidFill>
                            <a:srgbClr val="EF7F1A"/>
                          </a:solidFill>
                          <a:latin typeface="Mont"/>
                          <a:ea typeface="+mn-ea"/>
                          <a:cs typeface="+mn-cs"/>
                        </a:rPr>
                        <a:t>Rank</a:t>
                      </a:r>
                      <a:endParaRPr lang="en-US" sz="1600" kern="1200">
                        <a:solidFill>
                          <a:srgbClr val="EF7F1A"/>
                        </a:solidFill>
                        <a:latin typeface="Mon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1600" kern="1200">
                        <a:solidFill>
                          <a:srgbClr val="7CB542"/>
                        </a:solidFill>
                        <a:latin typeface="Mon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600">
                        <a:solidFill>
                          <a:srgbClr val="3E5B2A"/>
                        </a:solidFill>
                        <a:latin typeface="Mon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600">
                        <a:solidFill>
                          <a:srgbClr val="3E5B2A"/>
                        </a:solidFill>
                        <a:latin typeface="Mon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600" b="1">
                        <a:solidFill>
                          <a:srgbClr val="7CB542"/>
                        </a:solidFill>
                        <a:latin typeface="Mon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325427"/>
                  </a:ext>
                </a:extLst>
              </a:tr>
              <a:tr h="1144372">
                <a:tc>
                  <a:txBody>
                    <a:bodyPr/>
                    <a:lstStyle/>
                    <a:p>
                      <a:endParaRPr lang="en-IN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>
                          <a:solidFill>
                            <a:srgbClr val="1B3F90"/>
                          </a:solidFill>
                          <a:latin typeface="Mont"/>
                          <a:ea typeface="+mn-ea"/>
                          <a:cs typeface="+mn-cs"/>
                        </a:rPr>
                        <a:t>India BRICS</a:t>
                      </a:r>
                    </a:p>
                    <a:p>
                      <a:pPr algn="l"/>
                      <a:r>
                        <a:rPr lang="en-US" sz="1400" kern="1200">
                          <a:solidFill>
                            <a:srgbClr val="EF7F1A"/>
                          </a:solidFill>
                          <a:latin typeface="Mont"/>
                          <a:ea typeface="+mn-ea"/>
                          <a:cs typeface="+mn-cs"/>
                        </a:rPr>
                        <a:t>Weight</a:t>
                      </a:r>
                      <a:endParaRPr lang="en-US" sz="1800" b="0" kern="1200">
                        <a:solidFill>
                          <a:srgbClr val="EF7F1A"/>
                        </a:solidFill>
                        <a:latin typeface="Mon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600">
                        <a:solidFill>
                          <a:srgbClr val="3E5B2A"/>
                        </a:solidFill>
                        <a:latin typeface="Mon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600">
                        <a:solidFill>
                          <a:srgbClr val="3E5B2A"/>
                        </a:solidFill>
                        <a:latin typeface="Mon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600" b="1">
                        <a:solidFill>
                          <a:srgbClr val="7CB542"/>
                        </a:solidFill>
                        <a:latin typeface="Mon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811629"/>
                  </a:ext>
                </a:extLst>
              </a:tr>
              <a:tr h="959412">
                <a:tc>
                  <a:txBody>
                    <a:bodyPr/>
                    <a:lstStyle/>
                    <a:p>
                      <a:endParaRPr lang="en-IN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>
                          <a:solidFill>
                            <a:srgbClr val="1B3F90"/>
                          </a:solidFill>
                          <a:latin typeface="Mont"/>
                          <a:ea typeface="+mn-ea"/>
                          <a:cs typeface="+mn-cs"/>
                        </a:rPr>
                        <a:t>India in Emerging Markets</a:t>
                      </a:r>
                    </a:p>
                    <a:p>
                      <a:pPr algn="l"/>
                      <a:r>
                        <a:rPr lang="en-US" sz="1400" kern="1200">
                          <a:solidFill>
                            <a:srgbClr val="EF7F1A"/>
                          </a:solidFill>
                          <a:latin typeface="Mont"/>
                          <a:ea typeface="+mn-ea"/>
                          <a:cs typeface="+mn-cs"/>
                        </a:rPr>
                        <a:t>Weight</a:t>
                      </a:r>
                      <a:endParaRPr lang="en-US" sz="1800" kern="1200">
                        <a:solidFill>
                          <a:srgbClr val="EF7F1A"/>
                        </a:solidFill>
                        <a:latin typeface="Mon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1600" kern="1200">
                        <a:solidFill>
                          <a:srgbClr val="7CB542"/>
                        </a:solidFill>
                        <a:latin typeface="Mon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600">
                        <a:solidFill>
                          <a:srgbClr val="3E5B2A"/>
                        </a:solidFill>
                        <a:latin typeface="Mon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600">
                        <a:solidFill>
                          <a:srgbClr val="3E5B2A"/>
                        </a:solidFill>
                        <a:latin typeface="Mon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600" b="1">
                        <a:solidFill>
                          <a:srgbClr val="7CB542"/>
                        </a:solidFill>
                        <a:latin typeface="Mon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223812"/>
                  </a:ext>
                </a:extLst>
              </a:tr>
              <a:tr h="389761">
                <a:tc>
                  <a:txBody>
                    <a:bodyPr/>
                    <a:lstStyle/>
                    <a:p>
                      <a:endParaRPr lang="en-IN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>
                          <a:solidFill>
                            <a:srgbClr val="1B3F90"/>
                          </a:solidFill>
                          <a:latin typeface="Mont"/>
                          <a:ea typeface="+mn-ea"/>
                          <a:cs typeface="+mn-cs"/>
                        </a:rPr>
                        <a:t>Climate Change</a:t>
                      </a:r>
                    </a:p>
                    <a:p>
                      <a:pPr algn="l"/>
                      <a:r>
                        <a:rPr lang="en-US" sz="1400" kern="1200">
                          <a:solidFill>
                            <a:srgbClr val="EF7F1A"/>
                          </a:solidFill>
                          <a:latin typeface="Mont"/>
                          <a:ea typeface="+mn-ea"/>
                          <a:cs typeface="+mn-cs"/>
                        </a:rPr>
                        <a:t>Performance Index</a:t>
                      </a:r>
                      <a:endParaRPr lang="en-US" sz="1600" b="1" kern="1200">
                        <a:solidFill>
                          <a:srgbClr val="EF7F1A"/>
                        </a:solidFill>
                        <a:latin typeface="Mon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600">
                        <a:solidFill>
                          <a:srgbClr val="3E5B2A"/>
                        </a:solidFill>
                        <a:latin typeface="Mon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600">
                        <a:solidFill>
                          <a:srgbClr val="3E5B2A"/>
                        </a:solidFill>
                        <a:latin typeface="Mon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600" b="1">
                        <a:solidFill>
                          <a:srgbClr val="7CB542"/>
                        </a:solidFill>
                        <a:latin typeface="Mon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743138"/>
                  </a:ext>
                </a:extLst>
              </a:tr>
              <a:tr h="359780">
                <a:tc>
                  <a:txBody>
                    <a:bodyPr/>
                    <a:lstStyle/>
                    <a:p>
                      <a:endParaRPr lang="en-IN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kern="1200">
                        <a:solidFill>
                          <a:srgbClr val="7CB542"/>
                        </a:solidFill>
                        <a:latin typeface="Mon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600">
                        <a:solidFill>
                          <a:srgbClr val="3E5B2A"/>
                        </a:solidFill>
                        <a:latin typeface="Mon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600">
                        <a:solidFill>
                          <a:srgbClr val="3E5B2A"/>
                        </a:solidFill>
                        <a:latin typeface="Mon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600" b="1">
                        <a:solidFill>
                          <a:srgbClr val="7CB542"/>
                        </a:solidFill>
                        <a:latin typeface="Mon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940227"/>
                  </a:ext>
                </a:extLst>
              </a:tr>
            </a:tbl>
          </a:graphicData>
        </a:graphic>
      </p:graphicFrame>
      <p:graphicFrame>
        <p:nvGraphicFramePr>
          <p:cNvPr id="3" name="Table 38">
            <a:extLst>
              <a:ext uri="{FF2B5EF4-FFF2-40B4-BE49-F238E27FC236}">
                <a16:creationId xmlns:a16="http://schemas.microsoft.com/office/drawing/2014/main" id="{E2409AB5-84C1-9622-C4BB-9A087F3C28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29898"/>
              </p:ext>
            </p:extLst>
          </p:nvPr>
        </p:nvGraphicFramePr>
        <p:xfrm>
          <a:off x="186996" y="869091"/>
          <a:ext cx="5650172" cy="5478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0164">
                  <a:extLst>
                    <a:ext uri="{9D8B030D-6E8A-4147-A177-3AD203B41FA5}">
                      <a16:colId xmlns:a16="http://schemas.microsoft.com/office/drawing/2014/main" val="2363538447"/>
                    </a:ext>
                  </a:extLst>
                </a:gridCol>
                <a:gridCol w="2203504">
                  <a:extLst>
                    <a:ext uri="{9D8B030D-6E8A-4147-A177-3AD203B41FA5}">
                      <a16:colId xmlns:a16="http://schemas.microsoft.com/office/drawing/2014/main" val="3670652634"/>
                    </a:ext>
                  </a:extLst>
                </a:gridCol>
                <a:gridCol w="370790">
                  <a:extLst>
                    <a:ext uri="{9D8B030D-6E8A-4147-A177-3AD203B41FA5}">
                      <a16:colId xmlns:a16="http://schemas.microsoft.com/office/drawing/2014/main" val="1418055985"/>
                    </a:ext>
                  </a:extLst>
                </a:gridCol>
                <a:gridCol w="1061124">
                  <a:extLst>
                    <a:ext uri="{9D8B030D-6E8A-4147-A177-3AD203B41FA5}">
                      <a16:colId xmlns:a16="http://schemas.microsoft.com/office/drawing/2014/main" val="4288259887"/>
                    </a:ext>
                  </a:extLst>
                </a:gridCol>
                <a:gridCol w="1154590">
                  <a:extLst>
                    <a:ext uri="{9D8B030D-6E8A-4147-A177-3AD203B41FA5}">
                      <a16:colId xmlns:a16="http://schemas.microsoft.com/office/drawing/2014/main" val="1258849382"/>
                    </a:ext>
                  </a:extLst>
                </a:gridCol>
              </a:tblGrid>
              <a:tr h="373898">
                <a:tc>
                  <a:txBody>
                    <a:bodyPr/>
                    <a:lstStyle/>
                    <a:p>
                      <a:endParaRPr lang="en-IN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80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b="0">
                        <a:solidFill>
                          <a:srgbClr val="3E5B2A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b="0">
                        <a:solidFill>
                          <a:srgbClr val="3E5B2A"/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b="1">
                        <a:solidFill>
                          <a:srgbClr val="7CB542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919844"/>
                  </a:ext>
                </a:extLst>
              </a:tr>
              <a:tr h="955042">
                <a:tc>
                  <a:txBody>
                    <a:bodyPr/>
                    <a:lstStyle/>
                    <a:p>
                      <a:endParaRPr lang="en-IN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>
                        <a:solidFill>
                          <a:srgbClr val="3E5B2A"/>
                        </a:solidFill>
                        <a:latin typeface="Mont"/>
                      </a:endParaRPr>
                    </a:p>
                    <a:p>
                      <a:pPr algn="l"/>
                      <a:r>
                        <a:rPr lang="en-US" sz="1800" b="1">
                          <a:solidFill>
                            <a:srgbClr val="1B3F90"/>
                          </a:solidFill>
                          <a:latin typeface="Mont"/>
                        </a:rPr>
                        <a:t>Economy Size (GDP)</a:t>
                      </a:r>
                      <a:endParaRPr lang="en-US" sz="1600" b="1">
                        <a:solidFill>
                          <a:srgbClr val="1B3F90"/>
                        </a:solidFill>
                        <a:latin typeface="Mont"/>
                      </a:endParaRPr>
                    </a:p>
                    <a:p>
                      <a:pPr algn="l"/>
                      <a:r>
                        <a:rPr lang="en-US" sz="1400">
                          <a:solidFill>
                            <a:srgbClr val="EF7F1A"/>
                          </a:solidFill>
                          <a:latin typeface="Mont"/>
                        </a:rPr>
                        <a:t>Rank</a:t>
                      </a:r>
                      <a:endParaRPr lang="en-US" sz="1600">
                        <a:solidFill>
                          <a:srgbClr val="EF7F1A"/>
                        </a:solidFill>
                        <a:latin typeface="Mon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3E5B2A"/>
                          </a:solidFill>
                          <a:latin typeface="Mont"/>
                        </a:rPr>
                        <a:t>           </a:t>
                      </a:r>
                      <a:endParaRPr lang="en-IN" sz="1600">
                        <a:solidFill>
                          <a:srgbClr val="3E5B2A"/>
                        </a:solidFill>
                        <a:latin typeface="Mont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600">
                        <a:solidFill>
                          <a:srgbClr val="3E5B2A"/>
                        </a:solidFill>
                        <a:latin typeface="Mont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600" b="1">
                        <a:solidFill>
                          <a:srgbClr val="7CB542"/>
                        </a:solidFill>
                        <a:latin typeface="Mont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564410"/>
                  </a:ext>
                </a:extLst>
              </a:tr>
              <a:tr h="1232312">
                <a:tc>
                  <a:txBody>
                    <a:bodyPr/>
                    <a:lstStyle/>
                    <a:p>
                      <a:endParaRPr lang="en-IN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kern="1200">
                        <a:solidFill>
                          <a:srgbClr val="3E5B2A"/>
                        </a:solidFill>
                        <a:latin typeface="Mon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800" b="1" kern="1200">
                          <a:solidFill>
                            <a:srgbClr val="1B3F90"/>
                          </a:solidFill>
                          <a:latin typeface="Mont"/>
                          <a:ea typeface="+mn-ea"/>
                          <a:cs typeface="+mn-cs"/>
                        </a:rPr>
                        <a:t>Global GDP</a:t>
                      </a:r>
                    </a:p>
                    <a:p>
                      <a:pPr algn="l"/>
                      <a:r>
                        <a:rPr lang="en-US" sz="1400" kern="1200">
                          <a:solidFill>
                            <a:srgbClr val="EF7F1A"/>
                          </a:solidFill>
                          <a:latin typeface="Mont"/>
                          <a:ea typeface="+mn-ea"/>
                          <a:cs typeface="+mn-cs"/>
                        </a:rPr>
                        <a:t>Share</a:t>
                      </a:r>
                    </a:p>
                    <a:p>
                      <a:pPr algn="l"/>
                      <a:endParaRPr lang="en-US" sz="1600" kern="1200">
                        <a:solidFill>
                          <a:srgbClr val="7CB542"/>
                        </a:solidFill>
                        <a:latin typeface="Mon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600">
                        <a:solidFill>
                          <a:srgbClr val="3E5B2A"/>
                        </a:solidFill>
                        <a:latin typeface="Mon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600">
                        <a:solidFill>
                          <a:srgbClr val="3E5B2A"/>
                        </a:solidFill>
                        <a:latin typeface="Mon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600" b="1">
                        <a:solidFill>
                          <a:srgbClr val="7CB542"/>
                        </a:solidFill>
                        <a:latin typeface="Mon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325427"/>
                  </a:ext>
                </a:extLst>
              </a:tr>
              <a:tr h="1115992">
                <a:tc>
                  <a:txBody>
                    <a:bodyPr/>
                    <a:lstStyle/>
                    <a:p>
                      <a:endParaRPr lang="en-IN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>
                          <a:solidFill>
                            <a:srgbClr val="1B3F90"/>
                          </a:solidFill>
                          <a:latin typeface="Mont"/>
                          <a:ea typeface="+mn-ea"/>
                          <a:cs typeface="+mn-cs"/>
                        </a:rPr>
                        <a:t>Global Trade &amp;</a:t>
                      </a:r>
                    </a:p>
                    <a:p>
                      <a:pPr algn="l"/>
                      <a:r>
                        <a:rPr lang="en-US" sz="1800" b="1" kern="1200">
                          <a:solidFill>
                            <a:srgbClr val="1B3F90"/>
                          </a:solidFill>
                          <a:latin typeface="Mont"/>
                          <a:ea typeface="+mn-ea"/>
                          <a:cs typeface="+mn-cs"/>
                        </a:rPr>
                        <a:t>Service</a:t>
                      </a:r>
                    </a:p>
                    <a:p>
                      <a:pPr algn="l"/>
                      <a:r>
                        <a:rPr lang="en-US" sz="1400" kern="1200">
                          <a:solidFill>
                            <a:srgbClr val="EF7F1A"/>
                          </a:solidFill>
                          <a:latin typeface="Mont"/>
                          <a:ea typeface="+mn-ea"/>
                          <a:cs typeface="+mn-cs"/>
                        </a:rPr>
                        <a:t>Share</a:t>
                      </a:r>
                      <a:endParaRPr lang="en-US" sz="1800" kern="1200">
                        <a:solidFill>
                          <a:srgbClr val="EF7F1A"/>
                        </a:solidFill>
                        <a:latin typeface="Mon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600">
                        <a:solidFill>
                          <a:srgbClr val="3E5B2A"/>
                        </a:solidFill>
                        <a:latin typeface="Mon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600">
                        <a:solidFill>
                          <a:srgbClr val="3E5B2A"/>
                        </a:solidFill>
                        <a:latin typeface="Mon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600" b="1">
                        <a:solidFill>
                          <a:srgbClr val="7CB542"/>
                        </a:solidFill>
                        <a:latin typeface="Mon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811629"/>
                  </a:ext>
                </a:extLst>
              </a:tr>
              <a:tr h="1121695">
                <a:tc>
                  <a:txBody>
                    <a:bodyPr/>
                    <a:lstStyle/>
                    <a:p>
                      <a:endParaRPr lang="en-IN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kern="1200">
                        <a:solidFill>
                          <a:srgbClr val="1B3F90"/>
                        </a:solidFill>
                        <a:latin typeface="Mon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800" b="1" kern="1200">
                          <a:solidFill>
                            <a:srgbClr val="1B3F90"/>
                          </a:solidFill>
                          <a:latin typeface="Mont"/>
                          <a:ea typeface="+mn-ea"/>
                          <a:cs typeface="+mn-cs"/>
                        </a:rPr>
                        <a:t>Global FDI Flows</a:t>
                      </a:r>
                    </a:p>
                    <a:p>
                      <a:pPr marL="0" marR="0" lvl="0" indent="0" algn="l" defTabSz="84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>
                          <a:solidFill>
                            <a:srgbClr val="EF7F1A"/>
                          </a:solidFill>
                          <a:latin typeface="Mont"/>
                          <a:ea typeface="+mn-ea"/>
                          <a:cs typeface="+mn-cs"/>
                        </a:rPr>
                        <a:t>Share</a:t>
                      </a:r>
                      <a:endParaRPr lang="en-US" sz="1800" kern="1200">
                        <a:solidFill>
                          <a:srgbClr val="EF7F1A"/>
                        </a:solidFill>
                        <a:latin typeface="Mon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1600" kern="1200">
                        <a:solidFill>
                          <a:srgbClr val="7CB542"/>
                        </a:solidFill>
                        <a:latin typeface="Mon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600">
                        <a:solidFill>
                          <a:srgbClr val="3E5B2A"/>
                        </a:solidFill>
                        <a:latin typeface="Mon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600">
                        <a:solidFill>
                          <a:srgbClr val="3E5B2A"/>
                        </a:solidFill>
                        <a:latin typeface="Mon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600" b="1">
                        <a:solidFill>
                          <a:srgbClr val="7CB542"/>
                        </a:solidFill>
                        <a:latin typeface="Mon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223812"/>
                  </a:ext>
                </a:extLst>
              </a:tr>
              <a:tr h="679768">
                <a:tc>
                  <a:txBody>
                    <a:bodyPr/>
                    <a:lstStyle/>
                    <a:p>
                      <a:endParaRPr lang="en-IN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>
                          <a:solidFill>
                            <a:srgbClr val="1B3F90"/>
                          </a:solidFill>
                          <a:latin typeface="Mont"/>
                          <a:ea typeface="+mn-ea"/>
                          <a:cs typeface="+mn-cs"/>
                        </a:rPr>
                        <a:t>Auto Production</a:t>
                      </a:r>
                    </a:p>
                    <a:p>
                      <a:pPr algn="l"/>
                      <a:r>
                        <a:rPr lang="en-US" sz="1400" kern="1200">
                          <a:solidFill>
                            <a:srgbClr val="EF7F1A"/>
                          </a:solidFill>
                          <a:latin typeface="Mont"/>
                          <a:ea typeface="+mn-ea"/>
                          <a:cs typeface="+mn-cs"/>
                        </a:rPr>
                        <a:t>Rank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600">
                        <a:solidFill>
                          <a:srgbClr val="3E5B2A"/>
                        </a:solidFill>
                        <a:latin typeface="Mon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600">
                        <a:solidFill>
                          <a:srgbClr val="3E5B2A"/>
                        </a:solidFill>
                        <a:latin typeface="Mon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600" b="1">
                        <a:solidFill>
                          <a:srgbClr val="7CB542"/>
                        </a:solidFill>
                        <a:latin typeface="Mon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743138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04FD2C74-1CAA-4A81-B9C4-3EC49A95CB70}"/>
              </a:ext>
            </a:extLst>
          </p:cNvPr>
          <p:cNvSpPr/>
          <p:nvPr/>
        </p:nvSpPr>
        <p:spPr>
          <a:xfrm>
            <a:off x="0" y="0"/>
            <a:ext cx="9753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2EE5F2A-AA98-4624-B27D-10BF184A6C41}"/>
              </a:ext>
            </a:extLst>
          </p:cNvPr>
          <p:cNvSpPr/>
          <p:nvPr/>
        </p:nvSpPr>
        <p:spPr>
          <a:xfrm>
            <a:off x="7486650" y="0"/>
            <a:ext cx="4724400" cy="2609850"/>
          </a:xfrm>
          <a:custGeom>
            <a:avLst/>
            <a:gdLst>
              <a:gd name="connsiteX0" fmla="*/ 22288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266950 w 4724400"/>
              <a:gd name="connsiteY4" fmla="*/ 38100 h 2609850"/>
              <a:gd name="connsiteX5" fmla="*/ 2228850 w 4724400"/>
              <a:gd name="connsiteY5" fmla="*/ 0 h 260985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2266950 w 4724400"/>
              <a:gd name="connsiteY4" fmla="*/ 19050 h 2590800"/>
              <a:gd name="connsiteX5" fmla="*/ 1949450 w 4724400"/>
              <a:gd name="connsiteY5" fmla="*/ 95250 h 259080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1949450 w 4724400"/>
              <a:gd name="connsiteY4" fmla="*/ 95250 h 2590800"/>
              <a:gd name="connsiteX0" fmla="*/ 20891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089150 w 4724400"/>
              <a:gd name="connsiteY4" fmla="*/ 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400" h="2609850">
                <a:moveTo>
                  <a:pt x="2089150" y="0"/>
                </a:moveTo>
                <a:lnTo>
                  <a:pt x="0" y="990600"/>
                </a:lnTo>
                <a:lnTo>
                  <a:pt x="4724400" y="2609850"/>
                </a:lnTo>
                <a:lnTo>
                  <a:pt x="4705350" y="19050"/>
                </a:lnTo>
                <a:lnTo>
                  <a:pt x="208915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C88978-323D-4FAD-8178-697C6C3FF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074831" y="16152"/>
            <a:ext cx="3121703" cy="279448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58F3F6F-DD56-4A82-97FD-7271C02422A4}"/>
              </a:ext>
            </a:extLst>
          </p:cNvPr>
          <p:cNvSpPr/>
          <p:nvPr/>
        </p:nvSpPr>
        <p:spPr>
          <a:xfrm flipH="1" flipV="1">
            <a:off x="0" y="6096000"/>
            <a:ext cx="2381250" cy="762000"/>
          </a:xfrm>
          <a:custGeom>
            <a:avLst/>
            <a:gdLst>
              <a:gd name="connsiteX0" fmla="*/ 0 w 2381250"/>
              <a:gd name="connsiteY0" fmla="*/ 0 h 762000"/>
              <a:gd name="connsiteX1" fmla="*/ 2381250 w 2381250"/>
              <a:gd name="connsiteY1" fmla="*/ 0 h 762000"/>
              <a:gd name="connsiteX2" fmla="*/ 2381250 w 2381250"/>
              <a:gd name="connsiteY2" fmla="*/ 762000 h 762000"/>
              <a:gd name="connsiteX3" fmla="*/ 0 w 2381250"/>
              <a:gd name="connsiteY3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0" h="762000">
                <a:moveTo>
                  <a:pt x="0" y="0"/>
                </a:moveTo>
                <a:lnTo>
                  <a:pt x="2381250" y="0"/>
                </a:lnTo>
                <a:lnTo>
                  <a:pt x="2381250" y="762000"/>
                </a:lnTo>
                <a:lnTo>
                  <a:pt x="0" y="0"/>
                </a:lnTo>
                <a:close/>
              </a:path>
            </a:pathLst>
          </a:custGeom>
          <a:solidFill>
            <a:srgbClr val="EF7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80DD9A-6E69-4166-832D-96C004436A20}"/>
              </a:ext>
            </a:extLst>
          </p:cNvPr>
          <p:cNvSpPr txBox="1"/>
          <p:nvPr/>
        </p:nvSpPr>
        <p:spPr>
          <a:xfrm>
            <a:off x="378277" y="375092"/>
            <a:ext cx="38094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" b="1">
                <a:solidFill>
                  <a:srgbClr val="1B3F90"/>
                </a:solidFill>
              </a:rPr>
              <a:t>INDIA’s Scorecard !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6E6059B-9158-44BB-8D50-AED92E8440D3}"/>
              </a:ext>
            </a:extLst>
          </p:cNvPr>
          <p:cNvSpPr/>
          <p:nvPr/>
        </p:nvSpPr>
        <p:spPr>
          <a:xfrm>
            <a:off x="9442450" y="-5081"/>
            <a:ext cx="2752725" cy="66675"/>
          </a:xfrm>
          <a:custGeom>
            <a:avLst/>
            <a:gdLst>
              <a:gd name="connsiteX0" fmla="*/ 22288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266950 w 4724400"/>
              <a:gd name="connsiteY4" fmla="*/ 38100 h 2609850"/>
              <a:gd name="connsiteX5" fmla="*/ 2228850 w 4724400"/>
              <a:gd name="connsiteY5" fmla="*/ 0 h 260985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2266950 w 4724400"/>
              <a:gd name="connsiteY4" fmla="*/ 19050 h 2590800"/>
              <a:gd name="connsiteX5" fmla="*/ 1949450 w 4724400"/>
              <a:gd name="connsiteY5" fmla="*/ 95250 h 259080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1949450 w 4724400"/>
              <a:gd name="connsiteY4" fmla="*/ 95250 h 2590800"/>
              <a:gd name="connsiteX0" fmla="*/ 20891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089150 w 4724400"/>
              <a:gd name="connsiteY4" fmla="*/ 0 h 2609850"/>
              <a:gd name="connsiteX0" fmla="*/ 120650 w 2755900"/>
              <a:gd name="connsiteY0" fmla="*/ 0 h 2609850"/>
              <a:gd name="connsiteX1" fmla="*/ 0 w 2755900"/>
              <a:gd name="connsiteY1" fmla="*/ 63500 h 2609850"/>
              <a:gd name="connsiteX2" fmla="*/ 2755900 w 2755900"/>
              <a:gd name="connsiteY2" fmla="*/ 2609850 h 2609850"/>
              <a:gd name="connsiteX3" fmla="*/ 2736850 w 2755900"/>
              <a:gd name="connsiteY3" fmla="*/ 19050 h 2609850"/>
              <a:gd name="connsiteX4" fmla="*/ 120650 w 2755900"/>
              <a:gd name="connsiteY4" fmla="*/ 0 h 2609850"/>
              <a:gd name="connsiteX0" fmla="*/ 120650 w 2743200"/>
              <a:gd name="connsiteY0" fmla="*/ 0 h 95250"/>
              <a:gd name="connsiteX1" fmla="*/ 0 w 2743200"/>
              <a:gd name="connsiteY1" fmla="*/ 63500 h 95250"/>
              <a:gd name="connsiteX2" fmla="*/ 2743200 w 2743200"/>
              <a:gd name="connsiteY2" fmla="*/ 95250 h 95250"/>
              <a:gd name="connsiteX3" fmla="*/ 2736850 w 2743200"/>
              <a:gd name="connsiteY3" fmla="*/ 19050 h 95250"/>
              <a:gd name="connsiteX4" fmla="*/ 120650 w 2743200"/>
              <a:gd name="connsiteY4" fmla="*/ 0 h 95250"/>
              <a:gd name="connsiteX0" fmla="*/ 120650 w 2743200"/>
              <a:gd name="connsiteY0" fmla="*/ 0 h 95250"/>
              <a:gd name="connsiteX1" fmla="*/ 0 w 2743200"/>
              <a:gd name="connsiteY1" fmla="*/ 63500 h 95250"/>
              <a:gd name="connsiteX2" fmla="*/ 2743200 w 2743200"/>
              <a:gd name="connsiteY2" fmla="*/ 95250 h 95250"/>
              <a:gd name="connsiteX3" fmla="*/ 2736850 w 2743200"/>
              <a:gd name="connsiteY3" fmla="*/ 19050 h 95250"/>
              <a:gd name="connsiteX4" fmla="*/ 120650 w 2743200"/>
              <a:gd name="connsiteY4" fmla="*/ 0 h 95250"/>
              <a:gd name="connsiteX0" fmla="*/ 120650 w 2743200"/>
              <a:gd name="connsiteY0" fmla="*/ 0 h 85725"/>
              <a:gd name="connsiteX1" fmla="*/ 0 w 2743200"/>
              <a:gd name="connsiteY1" fmla="*/ 53975 h 85725"/>
              <a:gd name="connsiteX2" fmla="*/ 2743200 w 2743200"/>
              <a:gd name="connsiteY2" fmla="*/ 85725 h 85725"/>
              <a:gd name="connsiteX3" fmla="*/ 2736850 w 2743200"/>
              <a:gd name="connsiteY3" fmla="*/ 9525 h 85725"/>
              <a:gd name="connsiteX4" fmla="*/ 120650 w 2743200"/>
              <a:gd name="connsiteY4" fmla="*/ 0 h 85725"/>
              <a:gd name="connsiteX0" fmla="*/ 120650 w 2746375"/>
              <a:gd name="connsiteY0" fmla="*/ 0 h 85725"/>
              <a:gd name="connsiteX1" fmla="*/ 0 w 2746375"/>
              <a:gd name="connsiteY1" fmla="*/ 53975 h 85725"/>
              <a:gd name="connsiteX2" fmla="*/ 2743200 w 2746375"/>
              <a:gd name="connsiteY2" fmla="*/ 85725 h 85725"/>
              <a:gd name="connsiteX3" fmla="*/ 2746375 w 2746375"/>
              <a:gd name="connsiteY3" fmla="*/ 3175 h 85725"/>
              <a:gd name="connsiteX4" fmla="*/ 120650 w 2746375"/>
              <a:gd name="connsiteY4" fmla="*/ 0 h 85725"/>
              <a:gd name="connsiteX0" fmla="*/ 120650 w 2746375"/>
              <a:gd name="connsiteY0" fmla="*/ 0 h 66675"/>
              <a:gd name="connsiteX1" fmla="*/ 0 w 2746375"/>
              <a:gd name="connsiteY1" fmla="*/ 53975 h 66675"/>
              <a:gd name="connsiteX2" fmla="*/ 2743200 w 2746375"/>
              <a:gd name="connsiteY2" fmla="*/ 66675 h 66675"/>
              <a:gd name="connsiteX3" fmla="*/ 2746375 w 2746375"/>
              <a:gd name="connsiteY3" fmla="*/ 3175 h 66675"/>
              <a:gd name="connsiteX4" fmla="*/ 120650 w 2746375"/>
              <a:gd name="connsiteY4" fmla="*/ 0 h 66675"/>
              <a:gd name="connsiteX0" fmla="*/ 127000 w 2752725"/>
              <a:gd name="connsiteY0" fmla="*/ 0 h 66675"/>
              <a:gd name="connsiteX1" fmla="*/ 0 w 2752725"/>
              <a:gd name="connsiteY1" fmla="*/ 60325 h 66675"/>
              <a:gd name="connsiteX2" fmla="*/ 2749550 w 2752725"/>
              <a:gd name="connsiteY2" fmla="*/ 66675 h 66675"/>
              <a:gd name="connsiteX3" fmla="*/ 2752725 w 2752725"/>
              <a:gd name="connsiteY3" fmla="*/ 3175 h 66675"/>
              <a:gd name="connsiteX4" fmla="*/ 127000 w 2752725"/>
              <a:gd name="connsiteY4" fmla="*/ 0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2725" h="66675">
                <a:moveTo>
                  <a:pt x="127000" y="0"/>
                </a:moveTo>
                <a:cubicBezTo>
                  <a:pt x="83608" y="24342"/>
                  <a:pt x="40217" y="39158"/>
                  <a:pt x="0" y="60325"/>
                </a:cubicBezTo>
                <a:lnTo>
                  <a:pt x="2749550" y="66675"/>
                </a:lnTo>
                <a:lnTo>
                  <a:pt x="2752725" y="3175"/>
                </a:lnTo>
                <a:lnTo>
                  <a:pt x="127000" y="0"/>
                </a:lnTo>
                <a:close/>
              </a:path>
            </a:pathLst>
          </a:custGeom>
          <a:solidFill>
            <a:srgbClr val="EF7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48824F-76A6-44BC-9462-9F5B18FCB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097" y="4063520"/>
            <a:ext cx="3121703" cy="279448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97015DA-9324-4FB7-1C11-A687AF458384}"/>
              </a:ext>
            </a:extLst>
          </p:cNvPr>
          <p:cNvSpPr txBox="1"/>
          <p:nvPr/>
        </p:nvSpPr>
        <p:spPr>
          <a:xfrm>
            <a:off x="3091170" y="1590319"/>
            <a:ext cx="74781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en-US">
                <a:solidFill>
                  <a:srgbClr val="1B3F90"/>
                </a:solidFill>
                <a:latin typeface="Mont"/>
              </a:rPr>
              <a:t>10</a:t>
            </a:r>
            <a:r>
              <a:rPr lang="en-US" baseline="30000">
                <a:solidFill>
                  <a:srgbClr val="1B3F90"/>
                </a:solidFill>
                <a:latin typeface="Mont"/>
              </a:rPr>
              <a:t>th</a:t>
            </a:r>
            <a:endParaRPr lang="en-IN" baseline="30000">
              <a:solidFill>
                <a:srgbClr val="1B3F90"/>
              </a:solidFill>
              <a:latin typeface="Mon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1756CB-8CA6-A9D5-D23A-94A082623BC8}"/>
              </a:ext>
            </a:extLst>
          </p:cNvPr>
          <p:cNvSpPr txBox="1"/>
          <p:nvPr/>
        </p:nvSpPr>
        <p:spPr>
          <a:xfrm>
            <a:off x="4523185" y="1601362"/>
            <a:ext cx="74781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en-US" b="1">
                <a:solidFill>
                  <a:srgbClr val="EF7F1A"/>
                </a:solidFill>
                <a:latin typeface="Mont"/>
              </a:rPr>
              <a:t>4</a:t>
            </a:r>
            <a:r>
              <a:rPr lang="en-US" b="1" baseline="30000">
                <a:solidFill>
                  <a:srgbClr val="EF7F1A"/>
                </a:solidFill>
                <a:latin typeface="Mont"/>
              </a:rPr>
              <a:t>th</a:t>
            </a:r>
            <a:endParaRPr lang="en-IN" b="1" baseline="30000">
              <a:solidFill>
                <a:srgbClr val="EF7F1A"/>
              </a:solidFill>
              <a:latin typeface="Mon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AAF09C-0394-557F-82BF-457939CCF289}"/>
              </a:ext>
            </a:extLst>
          </p:cNvPr>
          <p:cNvSpPr txBox="1"/>
          <p:nvPr/>
        </p:nvSpPr>
        <p:spPr>
          <a:xfrm>
            <a:off x="3091170" y="2587966"/>
            <a:ext cx="74781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en-US">
                <a:solidFill>
                  <a:srgbClr val="1B3F90"/>
                </a:solidFill>
                <a:latin typeface="Mont"/>
              </a:rPr>
              <a:t>2.6%</a:t>
            </a:r>
            <a:endParaRPr lang="en-IN">
              <a:solidFill>
                <a:srgbClr val="1B3F90"/>
              </a:solidFill>
              <a:latin typeface="Mon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24BA5B-2AD2-8C22-657C-16DDCFEF9145}"/>
              </a:ext>
            </a:extLst>
          </p:cNvPr>
          <p:cNvSpPr txBox="1"/>
          <p:nvPr/>
        </p:nvSpPr>
        <p:spPr>
          <a:xfrm>
            <a:off x="4523185" y="2587966"/>
            <a:ext cx="74781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en-US" b="1">
                <a:solidFill>
                  <a:srgbClr val="EF7F1A"/>
                </a:solidFill>
                <a:latin typeface="Mont"/>
              </a:rPr>
              <a:t>3.4%</a:t>
            </a:r>
            <a:endParaRPr lang="en-IN" b="1">
              <a:solidFill>
                <a:srgbClr val="EF7F1A"/>
              </a:solidFill>
              <a:latin typeface="Mon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57D3AB-967C-2FED-1D24-49E43C4E72D0}"/>
              </a:ext>
            </a:extLst>
          </p:cNvPr>
          <p:cNvSpPr txBox="1"/>
          <p:nvPr/>
        </p:nvSpPr>
        <p:spPr>
          <a:xfrm>
            <a:off x="3091170" y="3668985"/>
            <a:ext cx="74781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en-US">
                <a:solidFill>
                  <a:srgbClr val="1B3F90"/>
                </a:solidFill>
                <a:latin typeface="Mont"/>
              </a:rPr>
              <a:t>2.0%</a:t>
            </a:r>
            <a:endParaRPr lang="en-IN">
              <a:solidFill>
                <a:srgbClr val="1B3F90"/>
              </a:solidFill>
              <a:latin typeface="Mon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2C7950-8F38-D700-733E-FD080BBF3AF7}"/>
              </a:ext>
            </a:extLst>
          </p:cNvPr>
          <p:cNvSpPr txBox="1"/>
          <p:nvPr/>
        </p:nvSpPr>
        <p:spPr>
          <a:xfrm>
            <a:off x="4523185" y="3659470"/>
            <a:ext cx="74781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en-US" b="1">
                <a:solidFill>
                  <a:srgbClr val="EF7F1A"/>
                </a:solidFill>
                <a:latin typeface="Mont"/>
              </a:rPr>
              <a:t>2.2%</a:t>
            </a:r>
            <a:endParaRPr lang="en-IN" b="1">
              <a:solidFill>
                <a:srgbClr val="EF7F1A"/>
              </a:solidFill>
              <a:latin typeface="Mon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04A7B0-AD96-AFD7-F853-1414C0414E2C}"/>
              </a:ext>
            </a:extLst>
          </p:cNvPr>
          <p:cNvSpPr txBox="1"/>
          <p:nvPr/>
        </p:nvSpPr>
        <p:spPr>
          <a:xfrm>
            <a:off x="3168096" y="4783707"/>
            <a:ext cx="74781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en-US">
                <a:solidFill>
                  <a:srgbClr val="1B3F90"/>
                </a:solidFill>
                <a:latin typeface="Mont"/>
              </a:rPr>
              <a:t>2.1%</a:t>
            </a:r>
            <a:endParaRPr lang="en-IN">
              <a:solidFill>
                <a:srgbClr val="1B3F90"/>
              </a:solidFill>
              <a:latin typeface="Mon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AC7DE8-88AF-34F2-47B4-CB4478A837F7}"/>
              </a:ext>
            </a:extLst>
          </p:cNvPr>
          <p:cNvSpPr txBox="1"/>
          <p:nvPr/>
        </p:nvSpPr>
        <p:spPr>
          <a:xfrm>
            <a:off x="4536385" y="4783707"/>
            <a:ext cx="74781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en-US" b="1">
                <a:solidFill>
                  <a:srgbClr val="EF7F1A"/>
                </a:solidFill>
                <a:latin typeface="Mont"/>
              </a:rPr>
              <a:t>6.7%</a:t>
            </a:r>
            <a:endParaRPr lang="en-IN" b="1">
              <a:solidFill>
                <a:srgbClr val="EF7F1A"/>
              </a:solidFill>
              <a:latin typeface="Mon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5F3D30-899B-D2F6-8275-EC74FFBBBC66}"/>
              </a:ext>
            </a:extLst>
          </p:cNvPr>
          <p:cNvSpPr txBox="1"/>
          <p:nvPr/>
        </p:nvSpPr>
        <p:spPr>
          <a:xfrm>
            <a:off x="3168096" y="5627465"/>
            <a:ext cx="74781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en-US">
                <a:solidFill>
                  <a:srgbClr val="1B3F90"/>
                </a:solidFill>
                <a:latin typeface="Mont"/>
              </a:rPr>
              <a:t>7</a:t>
            </a:r>
            <a:r>
              <a:rPr lang="en-US" baseline="30000">
                <a:solidFill>
                  <a:srgbClr val="1B3F90"/>
                </a:solidFill>
                <a:latin typeface="Mont"/>
              </a:rPr>
              <a:t>th</a:t>
            </a:r>
            <a:endParaRPr lang="en-IN" baseline="30000">
              <a:solidFill>
                <a:srgbClr val="1B3F90"/>
              </a:solidFill>
              <a:latin typeface="Mon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5EBB6F-553C-6D67-77CB-41A9D54E699A}"/>
              </a:ext>
            </a:extLst>
          </p:cNvPr>
          <p:cNvSpPr txBox="1"/>
          <p:nvPr/>
        </p:nvSpPr>
        <p:spPr>
          <a:xfrm>
            <a:off x="4536385" y="5673732"/>
            <a:ext cx="74781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en-US" b="1">
                <a:solidFill>
                  <a:srgbClr val="EF7F1A"/>
                </a:solidFill>
                <a:latin typeface="Mont"/>
              </a:rPr>
              <a:t>4</a:t>
            </a:r>
            <a:r>
              <a:rPr lang="en-US" b="1" baseline="30000">
                <a:solidFill>
                  <a:srgbClr val="EF7F1A"/>
                </a:solidFill>
                <a:latin typeface="Mont"/>
              </a:rPr>
              <a:t>th</a:t>
            </a:r>
            <a:endParaRPr lang="en-IN" b="1" baseline="30000">
              <a:solidFill>
                <a:srgbClr val="EF7F1A"/>
              </a:solidFill>
              <a:latin typeface="Mont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3628720-D01D-2111-4436-79CB11B9A7CB}"/>
              </a:ext>
            </a:extLst>
          </p:cNvPr>
          <p:cNvGrpSpPr/>
          <p:nvPr/>
        </p:nvGrpSpPr>
        <p:grpSpPr>
          <a:xfrm>
            <a:off x="9060315" y="1485398"/>
            <a:ext cx="2448724" cy="4485388"/>
            <a:chOff x="9234779" y="1613653"/>
            <a:chExt cx="2448724" cy="448538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3258B33-4423-D491-CAFF-95988532F947}"/>
                </a:ext>
              </a:extLst>
            </p:cNvPr>
            <p:cNvSpPr txBox="1"/>
            <p:nvPr/>
          </p:nvSpPr>
          <p:spPr>
            <a:xfrm>
              <a:off x="9277101" y="1613653"/>
              <a:ext cx="74781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  <a:buSzPct val="100000"/>
              </a:pPr>
              <a:r>
                <a:rPr lang="en-US">
                  <a:solidFill>
                    <a:srgbClr val="1B3F90"/>
                  </a:solidFill>
                  <a:latin typeface="Mont"/>
                </a:rPr>
                <a:t>4</a:t>
              </a:r>
              <a:r>
                <a:rPr lang="en-US" baseline="30000">
                  <a:solidFill>
                    <a:srgbClr val="1B3F90"/>
                  </a:solidFill>
                  <a:latin typeface="Mont"/>
                </a:rPr>
                <a:t>th</a:t>
              </a:r>
              <a:endParaRPr lang="en-IN" baseline="30000">
                <a:solidFill>
                  <a:srgbClr val="1B3F90"/>
                </a:solidFill>
                <a:latin typeface="Mont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1CB9F21-AFA5-1C00-CD41-2ED99E0650E7}"/>
                </a:ext>
              </a:extLst>
            </p:cNvPr>
            <p:cNvGrpSpPr/>
            <p:nvPr/>
          </p:nvGrpSpPr>
          <p:grpSpPr>
            <a:xfrm>
              <a:off x="9326247" y="3555350"/>
              <a:ext cx="2357256" cy="288042"/>
              <a:chOff x="3161588" y="1583067"/>
              <a:chExt cx="2357256" cy="288042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AFAA478-18F8-6114-D354-689E3D9840AB}"/>
                  </a:ext>
                </a:extLst>
              </p:cNvPr>
              <p:cNvSpPr txBox="1"/>
              <p:nvPr/>
            </p:nvSpPr>
            <p:spPr>
              <a:xfrm>
                <a:off x="3161588" y="1583067"/>
                <a:ext cx="74781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600"/>
                  </a:spcBef>
                  <a:buSzPct val="100000"/>
                </a:pPr>
                <a:r>
                  <a:rPr lang="en-US">
                    <a:solidFill>
                      <a:srgbClr val="1B3F90"/>
                    </a:solidFill>
                    <a:latin typeface="Mont"/>
                  </a:rPr>
                  <a:t>14%</a:t>
                </a:r>
                <a:endParaRPr lang="en-IN">
                  <a:solidFill>
                    <a:srgbClr val="1B3F90"/>
                  </a:solidFill>
                  <a:latin typeface="Mont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0C17F28-80A6-FC4E-AA0F-A45F686E0558}"/>
                  </a:ext>
                </a:extLst>
              </p:cNvPr>
              <p:cNvSpPr txBox="1"/>
              <p:nvPr/>
            </p:nvSpPr>
            <p:spPr>
              <a:xfrm>
                <a:off x="4771027" y="1594110"/>
                <a:ext cx="74781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600"/>
                  </a:spcBef>
                  <a:buSzPct val="100000"/>
                </a:pPr>
                <a:r>
                  <a:rPr lang="en-US" b="1">
                    <a:solidFill>
                      <a:srgbClr val="EF7F1A"/>
                    </a:solidFill>
                    <a:latin typeface="Mont"/>
                  </a:rPr>
                  <a:t>22%</a:t>
                </a:r>
                <a:endParaRPr lang="en-IN" b="1">
                  <a:solidFill>
                    <a:srgbClr val="EF7F1A"/>
                  </a:solidFill>
                  <a:latin typeface="Mont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24598B3-3460-C222-978D-F59FDA747A5A}"/>
                </a:ext>
              </a:extLst>
            </p:cNvPr>
            <p:cNvGrpSpPr/>
            <p:nvPr/>
          </p:nvGrpSpPr>
          <p:grpSpPr>
            <a:xfrm>
              <a:off x="9377490" y="4671830"/>
              <a:ext cx="2277598" cy="302851"/>
              <a:chOff x="3161588" y="1514827"/>
              <a:chExt cx="2277598" cy="302851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4F0AEB7-BF57-F985-8872-6D59C5E67DD4}"/>
                  </a:ext>
                </a:extLst>
              </p:cNvPr>
              <p:cNvSpPr txBox="1"/>
              <p:nvPr/>
            </p:nvSpPr>
            <p:spPr>
              <a:xfrm>
                <a:off x="3161588" y="1514827"/>
                <a:ext cx="74781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600"/>
                  </a:spcBef>
                  <a:buSzPct val="100000"/>
                </a:pPr>
                <a:r>
                  <a:rPr lang="en-US">
                    <a:solidFill>
                      <a:srgbClr val="1B3F90"/>
                    </a:solidFill>
                    <a:latin typeface="Mont"/>
                  </a:rPr>
                  <a:t>7%</a:t>
                </a:r>
                <a:endParaRPr lang="en-IN">
                  <a:solidFill>
                    <a:srgbClr val="1B3F90"/>
                  </a:solidFill>
                  <a:latin typeface="Mont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5855646-6856-C545-6A84-FD1C29E95AC9}"/>
                  </a:ext>
                </a:extLst>
              </p:cNvPr>
              <p:cNvSpPr txBox="1"/>
              <p:nvPr/>
            </p:nvSpPr>
            <p:spPr>
              <a:xfrm>
                <a:off x="4691369" y="1540679"/>
                <a:ext cx="74781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600"/>
                  </a:spcBef>
                  <a:buSzPct val="100000"/>
                </a:pPr>
                <a:r>
                  <a:rPr lang="en-US" b="1">
                    <a:solidFill>
                      <a:srgbClr val="EF7F1A"/>
                    </a:solidFill>
                    <a:latin typeface="Mont"/>
                  </a:rPr>
                  <a:t>15%</a:t>
                </a:r>
                <a:endParaRPr lang="en-IN" b="1">
                  <a:solidFill>
                    <a:srgbClr val="EF7F1A"/>
                  </a:solidFill>
                  <a:latin typeface="Mont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B160647-7774-7CE9-0890-C78995970A57}"/>
                </a:ext>
              </a:extLst>
            </p:cNvPr>
            <p:cNvGrpSpPr/>
            <p:nvPr/>
          </p:nvGrpSpPr>
          <p:grpSpPr>
            <a:xfrm>
              <a:off x="9390933" y="5797351"/>
              <a:ext cx="2275368" cy="301690"/>
              <a:chOff x="3161588" y="1514827"/>
              <a:chExt cx="2275368" cy="301690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6266AE7-F141-F5DE-F780-0CAA4D497FC8}"/>
                  </a:ext>
                </a:extLst>
              </p:cNvPr>
              <p:cNvSpPr txBox="1"/>
              <p:nvPr/>
            </p:nvSpPr>
            <p:spPr>
              <a:xfrm>
                <a:off x="3161588" y="1514827"/>
                <a:ext cx="74781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600"/>
                  </a:spcBef>
                  <a:buSzPct val="100000"/>
                </a:pPr>
                <a:r>
                  <a:rPr lang="en-US">
                    <a:solidFill>
                      <a:srgbClr val="1B3F90"/>
                    </a:solidFill>
                    <a:latin typeface="Mont"/>
                  </a:rPr>
                  <a:t>31</a:t>
                </a:r>
                <a:r>
                  <a:rPr lang="en-US" baseline="30000">
                    <a:solidFill>
                      <a:srgbClr val="1B3F90"/>
                    </a:solidFill>
                    <a:latin typeface="Mont"/>
                  </a:rPr>
                  <a:t>st</a:t>
                </a:r>
                <a:endParaRPr lang="en-IN" baseline="30000">
                  <a:solidFill>
                    <a:srgbClr val="1B3F90"/>
                  </a:solidFill>
                  <a:latin typeface="Mont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F2CACB1-7EB2-E447-99B2-2DFF3B2E800B}"/>
                  </a:ext>
                </a:extLst>
              </p:cNvPr>
              <p:cNvSpPr txBox="1"/>
              <p:nvPr/>
            </p:nvSpPr>
            <p:spPr>
              <a:xfrm>
                <a:off x="4689139" y="1539518"/>
                <a:ext cx="74781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600"/>
                  </a:spcBef>
                  <a:buSzPct val="100000"/>
                </a:pPr>
                <a:r>
                  <a:rPr lang="en-US" b="1">
                    <a:solidFill>
                      <a:srgbClr val="EF7F1A"/>
                    </a:solidFill>
                    <a:latin typeface="Mont"/>
                  </a:rPr>
                  <a:t>8</a:t>
                </a:r>
                <a:r>
                  <a:rPr lang="en-US" b="1" baseline="30000">
                    <a:solidFill>
                      <a:srgbClr val="EF7F1A"/>
                    </a:solidFill>
                    <a:latin typeface="Mont"/>
                  </a:rPr>
                  <a:t>th</a:t>
                </a:r>
                <a:endParaRPr lang="en-IN" b="1" baseline="30000">
                  <a:solidFill>
                    <a:srgbClr val="EF7F1A"/>
                  </a:solidFill>
                  <a:latin typeface="Mont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A48592B-F6CE-71A0-08FA-F719B03D4EC3}"/>
                </a:ext>
              </a:extLst>
            </p:cNvPr>
            <p:cNvGrpSpPr/>
            <p:nvPr/>
          </p:nvGrpSpPr>
          <p:grpSpPr>
            <a:xfrm>
              <a:off x="9234779" y="2529580"/>
              <a:ext cx="2329960" cy="288042"/>
              <a:chOff x="3120644" y="1583067"/>
              <a:chExt cx="2329960" cy="288042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A6F6D88-5CB1-9477-8DD8-EDC3CD6E94B5}"/>
                  </a:ext>
                </a:extLst>
              </p:cNvPr>
              <p:cNvSpPr txBox="1"/>
              <p:nvPr/>
            </p:nvSpPr>
            <p:spPr>
              <a:xfrm>
                <a:off x="3120644" y="1583067"/>
                <a:ext cx="74781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600"/>
                  </a:spcBef>
                  <a:buSzPct val="100000"/>
                </a:pPr>
                <a:r>
                  <a:rPr lang="en-US">
                    <a:solidFill>
                      <a:srgbClr val="1B3F90"/>
                    </a:solidFill>
                    <a:latin typeface="Mont"/>
                  </a:rPr>
                  <a:t>103</a:t>
                </a:r>
                <a:endParaRPr lang="en-IN">
                  <a:solidFill>
                    <a:srgbClr val="1B3F90"/>
                  </a:solidFill>
                  <a:latin typeface="Mont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1C82B91-8AC2-B38C-C795-56BC6C2857AA}"/>
                  </a:ext>
                </a:extLst>
              </p:cNvPr>
              <p:cNvSpPr txBox="1"/>
              <p:nvPr/>
            </p:nvSpPr>
            <p:spPr>
              <a:xfrm>
                <a:off x="4702787" y="1594110"/>
                <a:ext cx="74781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600"/>
                  </a:spcBef>
                  <a:buSzPct val="100000"/>
                </a:pPr>
                <a:r>
                  <a:rPr lang="en-US" b="1">
                    <a:solidFill>
                      <a:srgbClr val="EF7F1A"/>
                    </a:solidFill>
                    <a:latin typeface="Mont"/>
                  </a:rPr>
                  <a:t>49</a:t>
                </a:r>
                <a:endParaRPr lang="en-IN" b="1">
                  <a:solidFill>
                    <a:srgbClr val="EF7F1A"/>
                  </a:solidFill>
                  <a:latin typeface="Mont"/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C8D46D9-CC66-F887-211B-73F470A9D8F7}"/>
                </a:ext>
              </a:extLst>
            </p:cNvPr>
            <p:cNvSpPr txBox="1"/>
            <p:nvPr/>
          </p:nvSpPr>
          <p:spPr>
            <a:xfrm>
              <a:off x="10824252" y="1620058"/>
              <a:ext cx="74781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  <a:buSzPct val="100000"/>
              </a:pPr>
              <a:r>
                <a:rPr lang="en-US" b="1">
                  <a:solidFill>
                    <a:srgbClr val="EF7F1A"/>
                  </a:solidFill>
                  <a:latin typeface="Mont"/>
                </a:rPr>
                <a:t>2</a:t>
              </a:r>
              <a:r>
                <a:rPr lang="en-US" b="1" baseline="30000">
                  <a:solidFill>
                    <a:srgbClr val="EF7F1A"/>
                  </a:solidFill>
                  <a:latin typeface="Mont"/>
                </a:rPr>
                <a:t>nd</a:t>
              </a:r>
              <a:endParaRPr lang="en-IN" b="1" baseline="30000">
                <a:solidFill>
                  <a:srgbClr val="EF7F1A"/>
                </a:solidFill>
                <a:latin typeface="Mont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0D37D629-7354-7087-2C25-ED1C2C18629C}"/>
              </a:ext>
            </a:extLst>
          </p:cNvPr>
          <p:cNvSpPr txBox="1"/>
          <p:nvPr/>
        </p:nvSpPr>
        <p:spPr>
          <a:xfrm rot="10800000" flipV="1">
            <a:off x="9227819" y="6705505"/>
            <a:ext cx="269822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sz="1000">
                <a:solidFill>
                  <a:srgbClr val="313131"/>
                </a:solidFill>
                <a:ea typeface="Source Sans Pro" panose="020B0503030403020204" pitchFamily="34" charset="0"/>
              </a:rPr>
              <a:t>Source: Confederation of India Industry - Kotak MF</a:t>
            </a:r>
            <a:endParaRPr lang="en-IN" sz="1000">
              <a:solidFill>
                <a:srgbClr val="313131"/>
              </a:solidFill>
              <a:ea typeface="Source Sans Pro" panose="020B0503030403020204" pitchFamily="34" charset="0"/>
            </a:endParaRPr>
          </a:p>
        </p:txBody>
      </p:sp>
      <p:pic>
        <p:nvPicPr>
          <p:cNvPr id="46" name="Graphic 45" descr="Piggy Bank with solid fill">
            <a:extLst>
              <a:ext uri="{FF2B5EF4-FFF2-40B4-BE49-F238E27FC236}">
                <a16:creationId xmlns:a16="http://schemas.microsoft.com/office/drawing/2014/main" id="{BEF45C59-04CF-55B6-6677-CC0849EA3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2487" y="1450546"/>
            <a:ext cx="612000" cy="612000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FEF9D38E-88F9-38C1-EC44-AD8933FDB5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5187" y="3490457"/>
            <a:ext cx="540000" cy="540000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62D83923-C1FC-A799-5E7A-A47B642A99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5187" y="5600220"/>
            <a:ext cx="612000" cy="612000"/>
          </a:xfrm>
          <a:prstGeom prst="rect">
            <a:avLst/>
          </a:prstGeom>
        </p:spPr>
      </p:pic>
      <p:pic>
        <p:nvPicPr>
          <p:cNvPr id="50" name="Graphic 49" descr="Pot of gold with solid fill">
            <a:extLst>
              <a:ext uri="{FF2B5EF4-FFF2-40B4-BE49-F238E27FC236}">
                <a16:creationId xmlns:a16="http://schemas.microsoft.com/office/drawing/2014/main" id="{9BDAEEC6-DF6D-F5CE-CB30-5B414C6300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2886" y="4592414"/>
            <a:ext cx="612000" cy="612000"/>
          </a:xfrm>
          <a:prstGeom prst="rect">
            <a:avLst/>
          </a:prstGeom>
        </p:spPr>
      </p:pic>
      <p:pic>
        <p:nvPicPr>
          <p:cNvPr id="51" name="Graphic 50" descr="Power Plant with solid fill">
            <a:extLst>
              <a:ext uri="{FF2B5EF4-FFF2-40B4-BE49-F238E27FC236}">
                <a16:creationId xmlns:a16="http://schemas.microsoft.com/office/drawing/2014/main" id="{B274983F-EF32-D779-0615-00FCE03AE5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090696" y="5526668"/>
            <a:ext cx="612000" cy="612000"/>
          </a:xfrm>
          <a:prstGeom prst="rect">
            <a:avLst/>
          </a:prstGeom>
        </p:spPr>
      </p:pic>
      <p:pic>
        <p:nvPicPr>
          <p:cNvPr id="52" name="Graphic 51" descr="Marketing with solid fill">
            <a:extLst>
              <a:ext uri="{FF2B5EF4-FFF2-40B4-BE49-F238E27FC236}">
                <a16:creationId xmlns:a16="http://schemas.microsoft.com/office/drawing/2014/main" id="{B789C67D-DC03-884B-19FF-EE9995858DB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115544" y="4552160"/>
            <a:ext cx="612000" cy="612000"/>
          </a:xfrm>
          <a:prstGeom prst="rect">
            <a:avLst/>
          </a:prstGeom>
        </p:spPr>
      </p:pic>
      <p:pic>
        <p:nvPicPr>
          <p:cNvPr id="53" name="Graphic 52" descr="Production with solid fill">
            <a:extLst>
              <a:ext uri="{FF2B5EF4-FFF2-40B4-BE49-F238E27FC236}">
                <a16:creationId xmlns:a16="http://schemas.microsoft.com/office/drawing/2014/main" id="{C66BF4FF-8393-21EA-82B2-DC89C84B01D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053990" y="1314335"/>
            <a:ext cx="612000" cy="612000"/>
          </a:xfrm>
          <a:prstGeom prst="rect">
            <a:avLst/>
          </a:prstGeom>
        </p:spPr>
      </p:pic>
      <p:pic>
        <p:nvPicPr>
          <p:cNvPr id="54" name="Graphic 53" descr="Gavel with solid fill">
            <a:extLst>
              <a:ext uri="{FF2B5EF4-FFF2-40B4-BE49-F238E27FC236}">
                <a16:creationId xmlns:a16="http://schemas.microsoft.com/office/drawing/2014/main" id="{9F009EF0-ED31-097A-7038-1918FF17B2D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059943" y="2379654"/>
            <a:ext cx="612000" cy="612000"/>
          </a:xfrm>
          <a:prstGeom prst="rect">
            <a:avLst/>
          </a:prstGeom>
        </p:spPr>
      </p:pic>
      <p:pic>
        <p:nvPicPr>
          <p:cNvPr id="55" name="Graphic 54" descr="Handshake with solid fill">
            <a:extLst>
              <a:ext uri="{FF2B5EF4-FFF2-40B4-BE49-F238E27FC236}">
                <a16:creationId xmlns:a16="http://schemas.microsoft.com/office/drawing/2014/main" id="{3645F6BC-16DF-2F2D-F9CC-886F48017CA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058599" y="3346455"/>
            <a:ext cx="612000" cy="6120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3308CCA-833A-A978-8C0B-FB9F17660F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321822"/>
              </p:ext>
            </p:extLst>
          </p:nvPr>
        </p:nvGraphicFramePr>
        <p:xfrm>
          <a:off x="2778246" y="1029736"/>
          <a:ext cx="278078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180">
                  <a:extLst>
                    <a:ext uri="{9D8B030D-6E8A-4147-A177-3AD203B41FA5}">
                      <a16:colId xmlns:a16="http://schemas.microsoft.com/office/drawing/2014/main" val="3220305554"/>
                    </a:ext>
                  </a:extLst>
                </a:gridCol>
                <a:gridCol w="1389600">
                  <a:extLst>
                    <a:ext uri="{9D8B030D-6E8A-4147-A177-3AD203B41FA5}">
                      <a16:colId xmlns:a16="http://schemas.microsoft.com/office/drawing/2014/main" val="2110186492"/>
                    </a:ext>
                  </a:extLst>
                </a:gridCol>
              </a:tblGrid>
              <a:tr h="323603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B3F90"/>
                          </a:solidFill>
                          <a:latin typeface="Mont"/>
                        </a:rPr>
                        <a:t>2014</a:t>
                      </a:r>
                      <a:endParaRPr lang="en-IN" sz="1800" b="1">
                        <a:solidFill>
                          <a:srgbClr val="1B3F90"/>
                        </a:solidFill>
                        <a:latin typeface="Mon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EF7F1A"/>
                          </a:solidFill>
                          <a:latin typeface="Mont"/>
                        </a:rPr>
                        <a:t>2022</a:t>
                      </a:r>
                      <a:endParaRPr lang="en-IN" sz="1800" b="1">
                        <a:solidFill>
                          <a:srgbClr val="EF7F1A"/>
                        </a:solidFill>
                        <a:latin typeface="Mon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3024283"/>
                  </a:ext>
                </a:extLst>
              </a:tr>
            </a:tbl>
          </a:graphicData>
        </a:graphic>
      </p:graphicFrame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D6710FCE-4C05-DCF5-75A2-62FB610856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528029"/>
              </p:ext>
            </p:extLst>
          </p:nvPr>
        </p:nvGraphicFramePr>
        <p:xfrm>
          <a:off x="8850055" y="1006600"/>
          <a:ext cx="278078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180">
                  <a:extLst>
                    <a:ext uri="{9D8B030D-6E8A-4147-A177-3AD203B41FA5}">
                      <a16:colId xmlns:a16="http://schemas.microsoft.com/office/drawing/2014/main" val="3220305554"/>
                    </a:ext>
                  </a:extLst>
                </a:gridCol>
                <a:gridCol w="1389600">
                  <a:extLst>
                    <a:ext uri="{9D8B030D-6E8A-4147-A177-3AD203B41FA5}">
                      <a16:colId xmlns:a16="http://schemas.microsoft.com/office/drawing/2014/main" val="2110186492"/>
                    </a:ext>
                  </a:extLst>
                </a:gridCol>
              </a:tblGrid>
              <a:tr h="323603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B3F90"/>
                          </a:solidFill>
                          <a:latin typeface="Mont"/>
                        </a:rPr>
                        <a:t>2014</a:t>
                      </a:r>
                      <a:endParaRPr lang="en-IN" sz="1800" b="1">
                        <a:solidFill>
                          <a:srgbClr val="1B3F90"/>
                        </a:solidFill>
                        <a:latin typeface="Mon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EF7F1A"/>
                          </a:solidFill>
                          <a:latin typeface="Mont"/>
                        </a:rPr>
                        <a:t>2022</a:t>
                      </a:r>
                      <a:endParaRPr lang="en-IN" sz="1800" b="1">
                        <a:solidFill>
                          <a:srgbClr val="EF7F1A"/>
                        </a:solidFill>
                        <a:latin typeface="Mon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3024283"/>
                  </a:ext>
                </a:extLst>
              </a:tr>
            </a:tbl>
          </a:graphicData>
        </a:graphic>
      </p:graphicFrame>
      <p:pic>
        <p:nvPicPr>
          <p:cNvPr id="58" name="Graphic 57" descr="Earth globe: Asia and Australia with solid fill">
            <a:extLst>
              <a:ext uri="{FF2B5EF4-FFF2-40B4-BE49-F238E27FC236}">
                <a16:creationId xmlns:a16="http://schemas.microsoft.com/office/drawing/2014/main" id="{2A7C73B2-EC6F-7C17-E32E-6BD91371E94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21671" y="2440715"/>
            <a:ext cx="612000" cy="612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005136D-9692-5F5A-79EE-6DC1B6838BF7}"/>
              </a:ext>
            </a:extLst>
          </p:cNvPr>
          <p:cNvSpPr txBox="1"/>
          <p:nvPr/>
        </p:nvSpPr>
        <p:spPr>
          <a:xfrm rot="5400000">
            <a:off x="3961625" y="1581037"/>
            <a:ext cx="3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chemeClr val="bg1">
                    <a:lumMod val="65000"/>
                  </a:schemeClr>
                </a:solidFill>
                <a:latin typeface="Bahnschrift SemiBold" panose="020B0502040204020203" pitchFamily="34" charset="0"/>
                <a:ea typeface="Source Sans Pro" panose="020B0503030403020204" pitchFamily="34" charset="0"/>
              </a:rPr>
              <a:t>⬆</a:t>
            </a:r>
            <a:endParaRPr lang="en-I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2F306F-D5CE-7C3C-974E-9CED0250EB1B}"/>
              </a:ext>
            </a:extLst>
          </p:cNvPr>
          <p:cNvSpPr txBox="1"/>
          <p:nvPr/>
        </p:nvSpPr>
        <p:spPr>
          <a:xfrm rot="5400000">
            <a:off x="3959960" y="2553158"/>
            <a:ext cx="3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chemeClr val="bg1">
                    <a:lumMod val="65000"/>
                  </a:schemeClr>
                </a:solidFill>
                <a:latin typeface="Bahnschrift SemiBold" panose="020B0502040204020203" pitchFamily="34" charset="0"/>
                <a:ea typeface="Source Sans Pro" panose="020B0503030403020204" pitchFamily="34" charset="0"/>
              </a:rPr>
              <a:t>⬆</a:t>
            </a:r>
            <a:endParaRPr lang="en-I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2F9385-0CE3-0A8A-6964-E14EF14C41DB}"/>
              </a:ext>
            </a:extLst>
          </p:cNvPr>
          <p:cNvSpPr txBox="1"/>
          <p:nvPr/>
        </p:nvSpPr>
        <p:spPr>
          <a:xfrm rot="5400000">
            <a:off x="3925940" y="3661760"/>
            <a:ext cx="3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chemeClr val="bg1">
                    <a:lumMod val="65000"/>
                  </a:schemeClr>
                </a:solidFill>
                <a:latin typeface="Bahnschrift SemiBold" panose="020B0502040204020203" pitchFamily="34" charset="0"/>
                <a:ea typeface="Source Sans Pro" panose="020B0503030403020204" pitchFamily="34" charset="0"/>
              </a:rPr>
              <a:t>⬆</a:t>
            </a:r>
            <a:endParaRPr lang="en-I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7704AE0-CC9F-A00F-3A6E-C962B92E262B}"/>
              </a:ext>
            </a:extLst>
          </p:cNvPr>
          <p:cNvSpPr txBox="1"/>
          <p:nvPr/>
        </p:nvSpPr>
        <p:spPr>
          <a:xfrm rot="5400000">
            <a:off x="3959960" y="4753948"/>
            <a:ext cx="3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chemeClr val="bg1">
                    <a:lumMod val="65000"/>
                  </a:schemeClr>
                </a:solidFill>
                <a:latin typeface="Bahnschrift SemiBold" panose="020B0502040204020203" pitchFamily="34" charset="0"/>
                <a:ea typeface="Source Sans Pro" panose="020B0503030403020204" pitchFamily="34" charset="0"/>
              </a:rPr>
              <a:t>⬆</a:t>
            </a:r>
            <a:endParaRPr lang="en-IN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004CE2-C846-86B1-01C7-A6C0E1983C3B}"/>
              </a:ext>
            </a:extLst>
          </p:cNvPr>
          <p:cNvSpPr txBox="1"/>
          <p:nvPr/>
        </p:nvSpPr>
        <p:spPr>
          <a:xfrm rot="5400000">
            <a:off x="3965821" y="5588120"/>
            <a:ext cx="3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Bahnschrift SemiBold" panose="020B0502040204020203" pitchFamily="34" charset="0"/>
                <a:ea typeface="Source Sans Pro" panose="020B0503030403020204" pitchFamily="34" charset="0"/>
              </a:rPr>
              <a:t>⬆</a:t>
            </a:r>
            <a:endParaRPr lang="en-IN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8302E0-C80F-F576-2B88-DC614308DAC2}"/>
              </a:ext>
            </a:extLst>
          </p:cNvPr>
          <p:cNvSpPr txBox="1"/>
          <p:nvPr/>
        </p:nvSpPr>
        <p:spPr>
          <a:xfrm rot="5400000">
            <a:off x="10154734" y="1552703"/>
            <a:ext cx="3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chemeClr val="bg1">
                    <a:lumMod val="65000"/>
                  </a:schemeClr>
                </a:solidFill>
                <a:latin typeface="Bahnschrift SemiBold" panose="020B0502040204020203" pitchFamily="34" charset="0"/>
                <a:ea typeface="Source Sans Pro" panose="020B0503030403020204" pitchFamily="34" charset="0"/>
              </a:rPr>
              <a:t>⬆</a:t>
            </a:r>
            <a:endParaRPr lang="en-IN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03FE433-B332-880C-1A12-A4BD61C253F2}"/>
              </a:ext>
            </a:extLst>
          </p:cNvPr>
          <p:cNvSpPr txBox="1"/>
          <p:nvPr/>
        </p:nvSpPr>
        <p:spPr>
          <a:xfrm rot="5400000">
            <a:off x="10200181" y="2433293"/>
            <a:ext cx="3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chemeClr val="bg1">
                    <a:lumMod val="65000"/>
                  </a:schemeClr>
                </a:solidFill>
                <a:latin typeface="Bahnschrift SemiBold" panose="020B0502040204020203" pitchFamily="34" charset="0"/>
                <a:ea typeface="Source Sans Pro" panose="020B0503030403020204" pitchFamily="34" charset="0"/>
              </a:rPr>
              <a:t>⬆</a:t>
            </a:r>
            <a:endParaRPr lang="en-IN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D4B13AC-5754-7DC0-EF09-469D081F2CC7}"/>
              </a:ext>
            </a:extLst>
          </p:cNvPr>
          <p:cNvSpPr txBox="1"/>
          <p:nvPr/>
        </p:nvSpPr>
        <p:spPr>
          <a:xfrm rot="5400000">
            <a:off x="10194266" y="3432831"/>
            <a:ext cx="3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chemeClr val="bg1">
                    <a:lumMod val="65000"/>
                  </a:schemeClr>
                </a:solidFill>
                <a:latin typeface="Bahnschrift SemiBold" panose="020B0502040204020203" pitchFamily="34" charset="0"/>
                <a:ea typeface="Source Sans Pro" panose="020B0503030403020204" pitchFamily="34" charset="0"/>
              </a:rPr>
              <a:t>⬆</a:t>
            </a:r>
            <a:endParaRPr lang="en-IN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E9612D7-7467-1C11-C91B-3FFCE7A91800}"/>
              </a:ext>
            </a:extLst>
          </p:cNvPr>
          <p:cNvSpPr txBox="1"/>
          <p:nvPr/>
        </p:nvSpPr>
        <p:spPr>
          <a:xfrm rot="5400000">
            <a:off x="10227111" y="4514298"/>
            <a:ext cx="3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chemeClr val="bg1">
                    <a:lumMod val="65000"/>
                  </a:schemeClr>
                </a:solidFill>
                <a:latin typeface="Bahnschrift SemiBold" panose="020B0502040204020203" pitchFamily="34" charset="0"/>
                <a:ea typeface="Source Sans Pro" panose="020B0503030403020204" pitchFamily="34" charset="0"/>
              </a:rPr>
              <a:t>⬆</a:t>
            </a:r>
            <a:endParaRPr lang="en-IN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5B1B97E-DDE8-3027-E935-11F89A4F7D8F}"/>
              </a:ext>
            </a:extLst>
          </p:cNvPr>
          <p:cNvSpPr txBox="1"/>
          <p:nvPr/>
        </p:nvSpPr>
        <p:spPr>
          <a:xfrm rot="5400000">
            <a:off x="10194266" y="5666734"/>
            <a:ext cx="3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chemeClr val="bg1">
                    <a:lumMod val="65000"/>
                  </a:schemeClr>
                </a:solidFill>
                <a:latin typeface="Bahnschrift SemiBold" panose="020B0502040204020203" pitchFamily="34" charset="0"/>
                <a:ea typeface="Source Sans Pro" panose="020B0503030403020204" pitchFamily="34" charset="0"/>
              </a:rPr>
              <a:t>⬆</a:t>
            </a:r>
            <a:endParaRPr lang="en-IN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FEA188C-76A0-97E5-1EF4-EB0973217340}"/>
              </a:ext>
            </a:extLst>
          </p:cNvPr>
          <p:cNvCxnSpPr>
            <a:cxnSpLocks/>
          </p:cNvCxnSpPr>
          <p:nvPr/>
        </p:nvCxnSpPr>
        <p:spPr>
          <a:xfrm>
            <a:off x="5837168" y="1006600"/>
            <a:ext cx="0" cy="520562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643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FD2C74-1CAA-4A81-B9C4-3EC49A95CB70}"/>
              </a:ext>
            </a:extLst>
          </p:cNvPr>
          <p:cNvSpPr/>
          <p:nvPr/>
        </p:nvSpPr>
        <p:spPr>
          <a:xfrm>
            <a:off x="0" y="-45720"/>
            <a:ext cx="9753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2EE5F2A-AA98-4624-B27D-10BF184A6C41}"/>
              </a:ext>
            </a:extLst>
          </p:cNvPr>
          <p:cNvSpPr/>
          <p:nvPr/>
        </p:nvSpPr>
        <p:spPr>
          <a:xfrm>
            <a:off x="7486650" y="0"/>
            <a:ext cx="4724400" cy="2609850"/>
          </a:xfrm>
          <a:custGeom>
            <a:avLst/>
            <a:gdLst>
              <a:gd name="connsiteX0" fmla="*/ 22288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266950 w 4724400"/>
              <a:gd name="connsiteY4" fmla="*/ 38100 h 2609850"/>
              <a:gd name="connsiteX5" fmla="*/ 2228850 w 4724400"/>
              <a:gd name="connsiteY5" fmla="*/ 0 h 260985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2266950 w 4724400"/>
              <a:gd name="connsiteY4" fmla="*/ 19050 h 2590800"/>
              <a:gd name="connsiteX5" fmla="*/ 1949450 w 4724400"/>
              <a:gd name="connsiteY5" fmla="*/ 95250 h 259080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1949450 w 4724400"/>
              <a:gd name="connsiteY4" fmla="*/ 95250 h 2590800"/>
              <a:gd name="connsiteX0" fmla="*/ 20891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089150 w 4724400"/>
              <a:gd name="connsiteY4" fmla="*/ 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400" h="2609850">
                <a:moveTo>
                  <a:pt x="2089150" y="0"/>
                </a:moveTo>
                <a:lnTo>
                  <a:pt x="0" y="990600"/>
                </a:lnTo>
                <a:lnTo>
                  <a:pt x="4724400" y="2609850"/>
                </a:lnTo>
                <a:lnTo>
                  <a:pt x="4705350" y="19050"/>
                </a:lnTo>
                <a:lnTo>
                  <a:pt x="208915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C88978-323D-4FAD-8178-697C6C3FF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086261" y="16152"/>
            <a:ext cx="3121703" cy="279448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58F3F6F-DD56-4A82-97FD-7271C02422A4}"/>
              </a:ext>
            </a:extLst>
          </p:cNvPr>
          <p:cNvSpPr/>
          <p:nvPr/>
        </p:nvSpPr>
        <p:spPr>
          <a:xfrm flipH="1" flipV="1">
            <a:off x="0" y="6096000"/>
            <a:ext cx="2381250" cy="762000"/>
          </a:xfrm>
          <a:custGeom>
            <a:avLst/>
            <a:gdLst>
              <a:gd name="connsiteX0" fmla="*/ 0 w 2381250"/>
              <a:gd name="connsiteY0" fmla="*/ 0 h 762000"/>
              <a:gd name="connsiteX1" fmla="*/ 2381250 w 2381250"/>
              <a:gd name="connsiteY1" fmla="*/ 0 h 762000"/>
              <a:gd name="connsiteX2" fmla="*/ 2381250 w 2381250"/>
              <a:gd name="connsiteY2" fmla="*/ 762000 h 762000"/>
              <a:gd name="connsiteX3" fmla="*/ 0 w 2381250"/>
              <a:gd name="connsiteY3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0" h="762000">
                <a:moveTo>
                  <a:pt x="0" y="0"/>
                </a:moveTo>
                <a:lnTo>
                  <a:pt x="2381250" y="0"/>
                </a:lnTo>
                <a:lnTo>
                  <a:pt x="2381250" y="762000"/>
                </a:lnTo>
                <a:lnTo>
                  <a:pt x="0" y="0"/>
                </a:lnTo>
                <a:close/>
              </a:path>
            </a:pathLst>
          </a:custGeom>
          <a:solidFill>
            <a:srgbClr val="EF7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80DD9A-6E69-4166-832D-96C004436A20}"/>
              </a:ext>
            </a:extLst>
          </p:cNvPr>
          <p:cNvSpPr txBox="1"/>
          <p:nvPr/>
        </p:nvSpPr>
        <p:spPr>
          <a:xfrm>
            <a:off x="365578" y="466752"/>
            <a:ext cx="35587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" b="1">
                <a:solidFill>
                  <a:srgbClr val="1B3F90"/>
                </a:solidFill>
              </a:rPr>
              <a:t>INDIA’s Scorecard !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6E6059B-9158-44BB-8D50-AED92E8440D3}"/>
              </a:ext>
            </a:extLst>
          </p:cNvPr>
          <p:cNvSpPr/>
          <p:nvPr/>
        </p:nvSpPr>
        <p:spPr>
          <a:xfrm>
            <a:off x="9442450" y="-5081"/>
            <a:ext cx="2752725" cy="66675"/>
          </a:xfrm>
          <a:custGeom>
            <a:avLst/>
            <a:gdLst>
              <a:gd name="connsiteX0" fmla="*/ 22288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266950 w 4724400"/>
              <a:gd name="connsiteY4" fmla="*/ 38100 h 2609850"/>
              <a:gd name="connsiteX5" fmla="*/ 2228850 w 4724400"/>
              <a:gd name="connsiteY5" fmla="*/ 0 h 260985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2266950 w 4724400"/>
              <a:gd name="connsiteY4" fmla="*/ 19050 h 2590800"/>
              <a:gd name="connsiteX5" fmla="*/ 1949450 w 4724400"/>
              <a:gd name="connsiteY5" fmla="*/ 95250 h 259080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1949450 w 4724400"/>
              <a:gd name="connsiteY4" fmla="*/ 95250 h 2590800"/>
              <a:gd name="connsiteX0" fmla="*/ 20891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089150 w 4724400"/>
              <a:gd name="connsiteY4" fmla="*/ 0 h 2609850"/>
              <a:gd name="connsiteX0" fmla="*/ 120650 w 2755900"/>
              <a:gd name="connsiteY0" fmla="*/ 0 h 2609850"/>
              <a:gd name="connsiteX1" fmla="*/ 0 w 2755900"/>
              <a:gd name="connsiteY1" fmla="*/ 63500 h 2609850"/>
              <a:gd name="connsiteX2" fmla="*/ 2755900 w 2755900"/>
              <a:gd name="connsiteY2" fmla="*/ 2609850 h 2609850"/>
              <a:gd name="connsiteX3" fmla="*/ 2736850 w 2755900"/>
              <a:gd name="connsiteY3" fmla="*/ 19050 h 2609850"/>
              <a:gd name="connsiteX4" fmla="*/ 120650 w 2755900"/>
              <a:gd name="connsiteY4" fmla="*/ 0 h 2609850"/>
              <a:gd name="connsiteX0" fmla="*/ 120650 w 2743200"/>
              <a:gd name="connsiteY0" fmla="*/ 0 h 95250"/>
              <a:gd name="connsiteX1" fmla="*/ 0 w 2743200"/>
              <a:gd name="connsiteY1" fmla="*/ 63500 h 95250"/>
              <a:gd name="connsiteX2" fmla="*/ 2743200 w 2743200"/>
              <a:gd name="connsiteY2" fmla="*/ 95250 h 95250"/>
              <a:gd name="connsiteX3" fmla="*/ 2736850 w 2743200"/>
              <a:gd name="connsiteY3" fmla="*/ 19050 h 95250"/>
              <a:gd name="connsiteX4" fmla="*/ 120650 w 2743200"/>
              <a:gd name="connsiteY4" fmla="*/ 0 h 95250"/>
              <a:gd name="connsiteX0" fmla="*/ 120650 w 2743200"/>
              <a:gd name="connsiteY0" fmla="*/ 0 h 95250"/>
              <a:gd name="connsiteX1" fmla="*/ 0 w 2743200"/>
              <a:gd name="connsiteY1" fmla="*/ 63500 h 95250"/>
              <a:gd name="connsiteX2" fmla="*/ 2743200 w 2743200"/>
              <a:gd name="connsiteY2" fmla="*/ 95250 h 95250"/>
              <a:gd name="connsiteX3" fmla="*/ 2736850 w 2743200"/>
              <a:gd name="connsiteY3" fmla="*/ 19050 h 95250"/>
              <a:gd name="connsiteX4" fmla="*/ 120650 w 2743200"/>
              <a:gd name="connsiteY4" fmla="*/ 0 h 95250"/>
              <a:gd name="connsiteX0" fmla="*/ 120650 w 2743200"/>
              <a:gd name="connsiteY0" fmla="*/ 0 h 85725"/>
              <a:gd name="connsiteX1" fmla="*/ 0 w 2743200"/>
              <a:gd name="connsiteY1" fmla="*/ 53975 h 85725"/>
              <a:gd name="connsiteX2" fmla="*/ 2743200 w 2743200"/>
              <a:gd name="connsiteY2" fmla="*/ 85725 h 85725"/>
              <a:gd name="connsiteX3" fmla="*/ 2736850 w 2743200"/>
              <a:gd name="connsiteY3" fmla="*/ 9525 h 85725"/>
              <a:gd name="connsiteX4" fmla="*/ 120650 w 2743200"/>
              <a:gd name="connsiteY4" fmla="*/ 0 h 85725"/>
              <a:gd name="connsiteX0" fmla="*/ 120650 w 2746375"/>
              <a:gd name="connsiteY0" fmla="*/ 0 h 85725"/>
              <a:gd name="connsiteX1" fmla="*/ 0 w 2746375"/>
              <a:gd name="connsiteY1" fmla="*/ 53975 h 85725"/>
              <a:gd name="connsiteX2" fmla="*/ 2743200 w 2746375"/>
              <a:gd name="connsiteY2" fmla="*/ 85725 h 85725"/>
              <a:gd name="connsiteX3" fmla="*/ 2746375 w 2746375"/>
              <a:gd name="connsiteY3" fmla="*/ 3175 h 85725"/>
              <a:gd name="connsiteX4" fmla="*/ 120650 w 2746375"/>
              <a:gd name="connsiteY4" fmla="*/ 0 h 85725"/>
              <a:gd name="connsiteX0" fmla="*/ 120650 w 2746375"/>
              <a:gd name="connsiteY0" fmla="*/ 0 h 66675"/>
              <a:gd name="connsiteX1" fmla="*/ 0 w 2746375"/>
              <a:gd name="connsiteY1" fmla="*/ 53975 h 66675"/>
              <a:gd name="connsiteX2" fmla="*/ 2743200 w 2746375"/>
              <a:gd name="connsiteY2" fmla="*/ 66675 h 66675"/>
              <a:gd name="connsiteX3" fmla="*/ 2746375 w 2746375"/>
              <a:gd name="connsiteY3" fmla="*/ 3175 h 66675"/>
              <a:gd name="connsiteX4" fmla="*/ 120650 w 2746375"/>
              <a:gd name="connsiteY4" fmla="*/ 0 h 66675"/>
              <a:gd name="connsiteX0" fmla="*/ 127000 w 2752725"/>
              <a:gd name="connsiteY0" fmla="*/ 0 h 66675"/>
              <a:gd name="connsiteX1" fmla="*/ 0 w 2752725"/>
              <a:gd name="connsiteY1" fmla="*/ 60325 h 66675"/>
              <a:gd name="connsiteX2" fmla="*/ 2749550 w 2752725"/>
              <a:gd name="connsiteY2" fmla="*/ 66675 h 66675"/>
              <a:gd name="connsiteX3" fmla="*/ 2752725 w 2752725"/>
              <a:gd name="connsiteY3" fmla="*/ 3175 h 66675"/>
              <a:gd name="connsiteX4" fmla="*/ 127000 w 2752725"/>
              <a:gd name="connsiteY4" fmla="*/ 0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2725" h="66675">
                <a:moveTo>
                  <a:pt x="127000" y="0"/>
                </a:moveTo>
                <a:cubicBezTo>
                  <a:pt x="83608" y="24342"/>
                  <a:pt x="40217" y="39158"/>
                  <a:pt x="0" y="60325"/>
                </a:cubicBezTo>
                <a:lnTo>
                  <a:pt x="2749550" y="66675"/>
                </a:lnTo>
                <a:lnTo>
                  <a:pt x="2752725" y="3175"/>
                </a:lnTo>
                <a:lnTo>
                  <a:pt x="127000" y="0"/>
                </a:lnTo>
                <a:close/>
              </a:path>
            </a:pathLst>
          </a:custGeom>
          <a:solidFill>
            <a:srgbClr val="EF7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D793A82F-98D6-BE37-5A20-48DB21FE7A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0113810"/>
              </p:ext>
            </p:extLst>
          </p:nvPr>
        </p:nvGraphicFramePr>
        <p:xfrm>
          <a:off x="392112" y="1143001"/>
          <a:ext cx="6067810" cy="4720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38AAE982-E8B7-01A0-4186-3585CEAAF0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9832330"/>
              </p:ext>
            </p:extLst>
          </p:nvPr>
        </p:nvGraphicFramePr>
        <p:xfrm>
          <a:off x="7126289" y="1088496"/>
          <a:ext cx="4673600" cy="1738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D5CB5EC8-03C5-592D-BFF9-0CD3B35F73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2205850"/>
              </p:ext>
            </p:extLst>
          </p:nvPr>
        </p:nvGraphicFramePr>
        <p:xfrm>
          <a:off x="7126289" y="2824161"/>
          <a:ext cx="4724400" cy="1566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BF52B4A0-57F1-1F14-9211-C1F9BD192C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9840871"/>
              </p:ext>
            </p:extLst>
          </p:nvPr>
        </p:nvGraphicFramePr>
        <p:xfrm>
          <a:off x="7078855" y="4547589"/>
          <a:ext cx="4875338" cy="1658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2" name="Graphic 21" descr="Thumbs up sign with solid fill">
            <a:extLst>
              <a:ext uri="{FF2B5EF4-FFF2-40B4-BE49-F238E27FC236}">
                <a16:creationId xmlns:a16="http://schemas.microsoft.com/office/drawing/2014/main" id="{CFFD04B2-9B81-3705-969D-9A57B8012C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99840" y="3772064"/>
            <a:ext cx="445048" cy="4450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F5A909-21C1-BC19-0194-40FEE65AE651}"/>
              </a:ext>
            </a:extLst>
          </p:cNvPr>
          <p:cNvSpPr txBox="1"/>
          <p:nvPr/>
        </p:nvSpPr>
        <p:spPr>
          <a:xfrm rot="10800000" flipV="1">
            <a:off x="9210757" y="6717556"/>
            <a:ext cx="274343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sz="1000">
                <a:solidFill>
                  <a:srgbClr val="313131"/>
                </a:solidFill>
                <a:ea typeface="Source Sans Pro" panose="020B0503030403020204" pitchFamily="34" charset="0"/>
              </a:rPr>
              <a:t>Source: Confederation of India Industry - Kotak MF</a:t>
            </a:r>
            <a:endParaRPr lang="en-IN" sz="1000">
              <a:solidFill>
                <a:srgbClr val="313131"/>
              </a:solidFill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990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FD2C74-1CAA-4A81-B9C4-3EC49A95CB70}"/>
              </a:ext>
            </a:extLst>
          </p:cNvPr>
          <p:cNvSpPr/>
          <p:nvPr/>
        </p:nvSpPr>
        <p:spPr>
          <a:xfrm>
            <a:off x="0" y="0"/>
            <a:ext cx="9753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2EE5F2A-AA98-4624-B27D-10BF184A6C41}"/>
              </a:ext>
            </a:extLst>
          </p:cNvPr>
          <p:cNvSpPr/>
          <p:nvPr/>
        </p:nvSpPr>
        <p:spPr>
          <a:xfrm>
            <a:off x="7486650" y="0"/>
            <a:ext cx="4724400" cy="2609850"/>
          </a:xfrm>
          <a:custGeom>
            <a:avLst/>
            <a:gdLst>
              <a:gd name="connsiteX0" fmla="*/ 22288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266950 w 4724400"/>
              <a:gd name="connsiteY4" fmla="*/ 38100 h 2609850"/>
              <a:gd name="connsiteX5" fmla="*/ 2228850 w 4724400"/>
              <a:gd name="connsiteY5" fmla="*/ 0 h 260985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2266950 w 4724400"/>
              <a:gd name="connsiteY4" fmla="*/ 19050 h 2590800"/>
              <a:gd name="connsiteX5" fmla="*/ 1949450 w 4724400"/>
              <a:gd name="connsiteY5" fmla="*/ 95250 h 259080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1949450 w 4724400"/>
              <a:gd name="connsiteY4" fmla="*/ 95250 h 2590800"/>
              <a:gd name="connsiteX0" fmla="*/ 20891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089150 w 4724400"/>
              <a:gd name="connsiteY4" fmla="*/ 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400" h="2609850">
                <a:moveTo>
                  <a:pt x="2089150" y="0"/>
                </a:moveTo>
                <a:lnTo>
                  <a:pt x="0" y="990600"/>
                </a:lnTo>
                <a:lnTo>
                  <a:pt x="4724400" y="2609850"/>
                </a:lnTo>
                <a:lnTo>
                  <a:pt x="4705350" y="19050"/>
                </a:lnTo>
                <a:lnTo>
                  <a:pt x="208915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C88978-323D-4FAD-8178-697C6C3FF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074831" y="16152"/>
            <a:ext cx="3121703" cy="279448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58F3F6F-DD56-4A82-97FD-7271C02422A4}"/>
              </a:ext>
            </a:extLst>
          </p:cNvPr>
          <p:cNvSpPr/>
          <p:nvPr/>
        </p:nvSpPr>
        <p:spPr>
          <a:xfrm flipH="1" flipV="1">
            <a:off x="0" y="6096000"/>
            <a:ext cx="2381250" cy="762000"/>
          </a:xfrm>
          <a:custGeom>
            <a:avLst/>
            <a:gdLst>
              <a:gd name="connsiteX0" fmla="*/ 0 w 2381250"/>
              <a:gd name="connsiteY0" fmla="*/ 0 h 762000"/>
              <a:gd name="connsiteX1" fmla="*/ 2381250 w 2381250"/>
              <a:gd name="connsiteY1" fmla="*/ 0 h 762000"/>
              <a:gd name="connsiteX2" fmla="*/ 2381250 w 2381250"/>
              <a:gd name="connsiteY2" fmla="*/ 762000 h 762000"/>
              <a:gd name="connsiteX3" fmla="*/ 0 w 2381250"/>
              <a:gd name="connsiteY3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0" h="762000">
                <a:moveTo>
                  <a:pt x="0" y="0"/>
                </a:moveTo>
                <a:lnTo>
                  <a:pt x="2381250" y="0"/>
                </a:lnTo>
                <a:lnTo>
                  <a:pt x="2381250" y="762000"/>
                </a:lnTo>
                <a:lnTo>
                  <a:pt x="0" y="0"/>
                </a:lnTo>
                <a:close/>
              </a:path>
            </a:pathLst>
          </a:custGeom>
          <a:solidFill>
            <a:srgbClr val="EF7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80DD9A-6E69-4166-832D-96C004436A20}"/>
              </a:ext>
            </a:extLst>
          </p:cNvPr>
          <p:cNvSpPr txBox="1"/>
          <p:nvPr/>
        </p:nvSpPr>
        <p:spPr>
          <a:xfrm>
            <a:off x="378278" y="441352"/>
            <a:ext cx="5585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" b="1">
                <a:solidFill>
                  <a:srgbClr val="1B3F90"/>
                </a:solidFill>
              </a:rPr>
              <a:t>Investing In INDIA’s Decade !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6E6059B-9158-44BB-8D50-AED92E8440D3}"/>
              </a:ext>
            </a:extLst>
          </p:cNvPr>
          <p:cNvSpPr/>
          <p:nvPr/>
        </p:nvSpPr>
        <p:spPr>
          <a:xfrm>
            <a:off x="9442450" y="-5081"/>
            <a:ext cx="2752725" cy="66675"/>
          </a:xfrm>
          <a:custGeom>
            <a:avLst/>
            <a:gdLst>
              <a:gd name="connsiteX0" fmla="*/ 22288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266950 w 4724400"/>
              <a:gd name="connsiteY4" fmla="*/ 38100 h 2609850"/>
              <a:gd name="connsiteX5" fmla="*/ 2228850 w 4724400"/>
              <a:gd name="connsiteY5" fmla="*/ 0 h 260985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2266950 w 4724400"/>
              <a:gd name="connsiteY4" fmla="*/ 19050 h 2590800"/>
              <a:gd name="connsiteX5" fmla="*/ 1949450 w 4724400"/>
              <a:gd name="connsiteY5" fmla="*/ 95250 h 259080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1949450 w 4724400"/>
              <a:gd name="connsiteY4" fmla="*/ 95250 h 2590800"/>
              <a:gd name="connsiteX0" fmla="*/ 20891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089150 w 4724400"/>
              <a:gd name="connsiteY4" fmla="*/ 0 h 2609850"/>
              <a:gd name="connsiteX0" fmla="*/ 120650 w 2755900"/>
              <a:gd name="connsiteY0" fmla="*/ 0 h 2609850"/>
              <a:gd name="connsiteX1" fmla="*/ 0 w 2755900"/>
              <a:gd name="connsiteY1" fmla="*/ 63500 h 2609850"/>
              <a:gd name="connsiteX2" fmla="*/ 2755900 w 2755900"/>
              <a:gd name="connsiteY2" fmla="*/ 2609850 h 2609850"/>
              <a:gd name="connsiteX3" fmla="*/ 2736850 w 2755900"/>
              <a:gd name="connsiteY3" fmla="*/ 19050 h 2609850"/>
              <a:gd name="connsiteX4" fmla="*/ 120650 w 2755900"/>
              <a:gd name="connsiteY4" fmla="*/ 0 h 2609850"/>
              <a:gd name="connsiteX0" fmla="*/ 120650 w 2743200"/>
              <a:gd name="connsiteY0" fmla="*/ 0 h 95250"/>
              <a:gd name="connsiteX1" fmla="*/ 0 w 2743200"/>
              <a:gd name="connsiteY1" fmla="*/ 63500 h 95250"/>
              <a:gd name="connsiteX2" fmla="*/ 2743200 w 2743200"/>
              <a:gd name="connsiteY2" fmla="*/ 95250 h 95250"/>
              <a:gd name="connsiteX3" fmla="*/ 2736850 w 2743200"/>
              <a:gd name="connsiteY3" fmla="*/ 19050 h 95250"/>
              <a:gd name="connsiteX4" fmla="*/ 120650 w 2743200"/>
              <a:gd name="connsiteY4" fmla="*/ 0 h 95250"/>
              <a:gd name="connsiteX0" fmla="*/ 120650 w 2743200"/>
              <a:gd name="connsiteY0" fmla="*/ 0 h 95250"/>
              <a:gd name="connsiteX1" fmla="*/ 0 w 2743200"/>
              <a:gd name="connsiteY1" fmla="*/ 63500 h 95250"/>
              <a:gd name="connsiteX2" fmla="*/ 2743200 w 2743200"/>
              <a:gd name="connsiteY2" fmla="*/ 95250 h 95250"/>
              <a:gd name="connsiteX3" fmla="*/ 2736850 w 2743200"/>
              <a:gd name="connsiteY3" fmla="*/ 19050 h 95250"/>
              <a:gd name="connsiteX4" fmla="*/ 120650 w 2743200"/>
              <a:gd name="connsiteY4" fmla="*/ 0 h 95250"/>
              <a:gd name="connsiteX0" fmla="*/ 120650 w 2743200"/>
              <a:gd name="connsiteY0" fmla="*/ 0 h 85725"/>
              <a:gd name="connsiteX1" fmla="*/ 0 w 2743200"/>
              <a:gd name="connsiteY1" fmla="*/ 53975 h 85725"/>
              <a:gd name="connsiteX2" fmla="*/ 2743200 w 2743200"/>
              <a:gd name="connsiteY2" fmla="*/ 85725 h 85725"/>
              <a:gd name="connsiteX3" fmla="*/ 2736850 w 2743200"/>
              <a:gd name="connsiteY3" fmla="*/ 9525 h 85725"/>
              <a:gd name="connsiteX4" fmla="*/ 120650 w 2743200"/>
              <a:gd name="connsiteY4" fmla="*/ 0 h 85725"/>
              <a:gd name="connsiteX0" fmla="*/ 120650 w 2746375"/>
              <a:gd name="connsiteY0" fmla="*/ 0 h 85725"/>
              <a:gd name="connsiteX1" fmla="*/ 0 w 2746375"/>
              <a:gd name="connsiteY1" fmla="*/ 53975 h 85725"/>
              <a:gd name="connsiteX2" fmla="*/ 2743200 w 2746375"/>
              <a:gd name="connsiteY2" fmla="*/ 85725 h 85725"/>
              <a:gd name="connsiteX3" fmla="*/ 2746375 w 2746375"/>
              <a:gd name="connsiteY3" fmla="*/ 3175 h 85725"/>
              <a:gd name="connsiteX4" fmla="*/ 120650 w 2746375"/>
              <a:gd name="connsiteY4" fmla="*/ 0 h 85725"/>
              <a:gd name="connsiteX0" fmla="*/ 120650 w 2746375"/>
              <a:gd name="connsiteY0" fmla="*/ 0 h 66675"/>
              <a:gd name="connsiteX1" fmla="*/ 0 w 2746375"/>
              <a:gd name="connsiteY1" fmla="*/ 53975 h 66675"/>
              <a:gd name="connsiteX2" fmla="*/ 2743200 w 2746375"/>
              <a:gd name="connsiteY2" fmla="*/ 66675 h 66675"/>
              <a:gd name="connsiteX3" fmla="*/ 2746375 w 2746375"/>
              <a:gd name="connsiteY3" fmla="*/ 3175 h 66675"/>
              <a:gd name="connsiteX4" fmla="*/ 120650 w 2746375"/>
              <a:gd name="connsiteY4" fmla="*/ 0 h 66675"/>
              <a:gd name="connsiteX0" fmla="*/ 127000 w 2752725"/>
              <a:gd name="connsiteY0" fmla="*/ 0 h 66675"/>
              <a:gd name="connsiteX1" fmla="*/ 0 w 2752725"/>
              <a:gd name="connsiteY1" fmla="*/ 60325 h 66675"/>
              <a:gd name="connsiteX2" fmla="*/ 2749550 w 2752725"/>
              <a:gd name="connsiteY2" fmla="*/ 66675 h 66675"/>
              <a:gd name="connsiteX3" fmla="*/ 2752725 w 2752725"/>
              <a:gd name="connsiteY3" fmla="*/ 3175 h 66675"/>
              <a:gd name="connsiteX4" fmla="*/ 127000 w 2752725"/>
              <a:gd name="connsiteY4" fmla="*/ 0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2725" h="66675">
                <a:moveTo>
                  <a:pt x="127000" y="0"/>
                </a:moveTo>
                <a:cubicBezTo>
                  <a:pt x="83608" y="24342"/>
                  <a:pt x="40217" y="39158"/>
                  <a:pt x="0" y="60325"/>
                </a:cubicBezTo>
                <a:lnTo>
                  <a:pt x="2749550" y="66675"/>
                </a:lnTo>
                <a:lnTo>
                  <a:pt x="2752725" y="3175"/>
                </a:lnTo>
                <a:lnTo>
                  <a:pt x="127000" y="0"/>
                </a:lnTo>
                <a:close/>
              </a:path>
            </a:pathLst>
          </a:custGeom>
          <a:solidFill>
            <a:srgbClr val="EF7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48824F-76A6-44BC-9462-9F5B18FCB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000" y="4063520"/>
            <a:ext cx="3121703" cy="279448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9C62600-3C66-4BA5-FC6A-8028F561B1B2}"/>
              </a:ext>
            </a:extLst>
          </p:cNvPr>
          <p:cNvGrpSpPr/>
          <p:nvPr/>
        </p:nvGrpSpPr>
        <p:grpSpPr>
          <a:xfrm>
            <a:off x="1566914" y="1663231"/>
            <a:ext cx="10509415" cy="4849934"/>
            <a:chOff x="1234068" y="1382243"/>
            <a:chExt cx="10509415" cy="484993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4D399E0-0194-C363-88DE-E6CF8F5738D4}"/>
                </a:ext>
              </a:extLst>
            </p:cNvPr>
            <p:cNvGrpSpPr/>
            <p:nvPr/>
          </p:nvGrpSpPr>
          <p:grpSpPr>
            <a:xfrm>
              <a:off x="3385432" y="1382243"/>
              <a:ext cx="720000" cy="720000"/>
              <a:chOff x="4829927" y="1410424"/>
              <a:chExt cx="720000" cy="720000"/>
            </a:xfrm>
          </p:grpSpPr>
          <p:sp>
            <p:nvSpPr>
              <p:cNvPr id="81" name="Circle: Hollow 80">
                <a:extLst>
                  <a:ext uri="{FF2B5EF4-FFF2-40B4-BE49-F238E27FC236}">
                    <a16:creationId xmlns:a16="http://schemas.microsoft.com/office/drawing/2014/main" id="{0F2BA828-D5C7-B6A4-366B-EBA94322FDD9}"/>
                  </a:ext>
                </a:extLst>
              </p:cNvPr>
              <p:cNvSpPr/>
              <p:nvPr/>
            </p:nvSpPr>
            <p:spPr bwMode="gray">
              <a:xfrm>
                <a:off x="4829927" y="1410424"/>
                <a:ext cx="720000" cy="720000"/>
              </a:xfrm>
              <a:prstGeom prst="donut">
                <a:avLst>
                  <a:gd name="adj" fmla="val 9954"/>
                </a:avLst>
              </a:prstGeom>
              <a:solidFill>
                <a:srgbClr val="B3B3B6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coolSlant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endParaRPr lang="en-IN" sz="1600" b="1">
                  <a:ln/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82" name="Picture 81" descr="Logo, icon&#10;&#10;Description automatically generated">
                <a:extLst>
                  <a:ext uri="{FF2B5EF4-FFF2-40B4-BE49-F238E27FC236}">
                    <a16:creationId xmlns:a16="http://schemas.microsoft.com/office/drawing/2014/main" id="{D0AA05E5-B32F-440B-0C25-D48BC5A840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35121" y="1524249"/>
                <a:ext cx="540000" cy="522550"/>
              </a:xfrm>
              <a:prstGeom prst="rect">
                <a:avLst/>
              </a:prstGeom>
            </p:spPr>
          </p:pic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D16B755-B746-358D-9A2B-218AA061EBD2}"/>
                </a:ext>
              </a:extLst>
            </p:cNvPr>
            <p:cNvCxnSpPr>
              <a:cxnSpLocks/>
            </p:cNvCxnSpPr>
            <p:nvPr/>
          </p:nvCxnSpPr>
          <p:spPr>
            <a:xfrm>
              <a:off x="9213491" y="4121847"/>
              <a:ext cx="0" cy="630942"/>
            </a:xfrm>
            <a:prstGeom prst="line">
              <a:avLst/>
            </a:prstGeom>
            <a:ln w="28575">
              <a:solidFill>
                <a:srgbClr val="B3B3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3759D61-6880-1B18-6B32-6F28F0C4D69A}"/>
                </a:ext>
              </a:extLst>
            </p:cNvPr>
            <p:cNvGrpSpPr/>
            <p:nvPr/>
          </p:nvGrpSpPr>
          <p:grpSpPr>
            <a:xfrm>
              <a:off x="7783260" y="1411824"/>
              <a:ext cx="711986" cy="691038"/>
              <a:chOff x="5987360" y="1371422"/>
              <a:chExt cx="711986" cy="691038"/>
            </a:xfrm>
          </p:grpSpPr>
          <p:sp>
            <p:nvSpPr>
              <p:cNvPr id="79" name="Circle: Hollow 78">
                <a:extLst>
                  <a:ext uri="{FF2B5EF4-FFF2-40B4-BE49-F238E27FC236}">
                    <a16:creationId xmlns:a16="http://schemas.microsoft.com/office/drawing/2014/main" id="{4C96CA1B-F27D-DA36-879D-C0B6A01D9A21}"/>
                  </a:ext>
                </a:extLst>
              </p:cNvPr>
              <p:cNvSpPr/>
              <p:nvPr/>
            </p:nvSpPr>
            <p:spPr bwMode="gray">
              <a:xfrm>
                <a:off x="5987360" y="1371422"/>
                <a:ext cx="711986" cy="691038"/>
              </a:xfrm>
              <a:prstGeom prst="donut">
                <a:avLst>
                  <a:gd name="adj" fmla="val 9954"/>
                </a:avLst>
              </a:prstGeom>
              <a:solidFill>
                <a:srgbClr val="B3B3B6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coolSlant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endParaRPr lang="en-IN" sz="1600" b="1">
                  <a:ln/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80" name="Graphic 79" descr="Bar graph with upward trend with solid fill">
                <a:extLst>
                  <a:ext uri="{FF2B5EF4-FFF2-40B4-BE49-F238E27FC236}">
                    <a16:creationId xmlns:a16="http://schemas.microsoft.com/office/drawing/2014/main" id="{58062553-E48C-50EA-7366-71B09AE705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114286" y="1491941"/>
                <a:ext cx="450000" cy="450000"/>
              </a:xfrm>
              <a:prstGeom prst="rect">
                <a:avLst/>
              </a:prstGeom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B0FB46D-1432-00BE-B4AF-32374C146ED6}"/>
                </a:ext>
              </a:extLst>
            </p:cNvPr>
            <p:cNvGrpSpPr/>
            <p:nvPr/>
          </p:nvGrpSpPr>
          <p:grpSpPr>
            <a:xfrm>
              <a:off x="7783260" y="2309762"/>
              <a:ext cx="711986" cy="691038"/>
              <a:chOff x="6806103" y="1991464"/>
              <a:chExt cx="711986" cy="691038"/>
            </a:xfrm>
          </p:grpSpPr>
          <p:pic>
            <p:nvPicPr>
              <p:cNvPr id="78" name="Picture 4" descr="Unpacking Product icon">
                <a:extLst>
                  <a:ext uri="{FF2B5EF4-FFF2-40B4-BE49-F238E27FC236}">
                    <a16:creationId xmlns:a16="http://schemas.microsoft.com/office/drawing/2014/main" id="{86D1B13C-A741-906D-AE21-09CF5E86CC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32116" y="2089110"/>
                <a:ext cx="499980" cy="45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7" name="Circle: Hollow 76">
                <a:extLst>
                  <a:ext uri="{FF2B5EF4-FFF2-40B4-BE49-F238E27FC236}">
                    <a16:creationId xmlns:a16="http://schemas.microsoft.com/office/drawing/2014/main" id="{C88FD49F-9A15-737B-0557-9417E19EF4CD}"/>
                  </a:ext>
                </a:extLst>
              </p:cNvPr>
              <p:cNvSpPr/>
              <p:nvPr/>
            </p:nvSpPr>
            <p:spPr bwMode="gray">
              <a:xfrm>
                <a:off x="6806103" y="1991464"/>
                <a:ext cx="711986" cy="691038"/>
              </a:xfrm>
              <a:prstGeom prst="donut">
                <a:avLst>
                  <a:gd name="adj" fmla="val 9954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coolSlant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endParaRPr lang="en-IN" sz="1600" b="1">
                  <a:ln/>
                  <a:solidFill>
                    <a:schemeClr val="accent3"/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A20C26-F750-534C-629B-EAF09A826CFA}"/>
                </a:ext>
              </a:extLst>
            </p:cNvPr>
            <p:cNvGrpSpPr/>
            <p:nvPr/>
          </p:nvGrpSpPr>
          <p:grpSpPr>
            <a:xfrm>
              <a:off x="7831434" y="3135317"/>
              <a:ext cx="655657" cy="691038"/>
              <a:chOff x="7116002" y="2883310"/>
              <a:chExt cx="655657" cy="691038"/>
            </a:xfrm>
          </p:grpSpPr>
          <p:sp>
            <p:nvSpPr>
              <p:cNvPr id="75" name="Circle: Hollow 74">
                <a:extLst>
                  <a:ext uri="{FF2B5EF4-FFF2-40B4-BE49-F238E27FC236}">
                    <a16:creationId xmlns:a16="http://schemas.microsoft.com/office/drawing/2014/main" id="{81525942-E40B-5257-6D31-4CC6C911C208}"/>
                  </a:ext>
                </a:extLst>
              </p:cNvPr>
              <p:cNvSpPr/>
              <p:nvPr/>
            </p:nvSpPr>
            <p:spPr bwMode="gray">
              <a:xfrm>
                <a:off x="7116002" y="2883310"/>
                <a:ext cx="655657" cy="691038"/>
              </a:xfrm>
              <a:prstGeom prst="donut">
                <a:avLst>
                  <a:gd name="adj" fmla="val 9954"/>
                </a:avLst>
              </a:prstGeom>
              <a:solidFill>
                <a:srgbClr val="B3B3B6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coolSlant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endParaRPr lang="en-IN" sz="1600" b="1">
                  <a:ln/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76" name="Picture 6" descr="Shopping Cart icon">
                <a:extLst>
                  <a:ext uri="{FF2B5EF4-FFF2-40B4-BE49-F238E27FC236}">
                    <a16:creationId xmlns:a16="http://schemas.microsoft.com/office/drawing/2014/main" id="{3B0AD657-F67D-4476-2C27-A9B098D3B6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0458" y="3012143"/>
                <a:ext cx="450000" cy="45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44B2866-7B5E-20F8-9B56-83FB25BBB1CF}"/>
                </a:ext>
              </a:extLst>
            </p:cNvPr>
            <p:cNvGrpSpPr/>
            <p:nvPr/>
          </p:nvGrpSpPr>
          <p:grpSpPr>
            <a:xfrm>
              <a:off x="7817919" y="3980295"/>
              <a:ext cx="711986" cy="691038"/>
              <a:chOff x="6806103" y="3865135"/>
              <a:chExt cx="711986" cy="691038"/>
            </a:xfrm>
          </p:grpSpPr>
          <p:sp>
            <p:nvSpPr>
              <p:cNvPr id="73" name="Circle: Hollow 72">
                <a:extLst>
                  <a:ext uri="{FF2B5EF4-FFF2-40B4-BE49-F238E27FC236}">
                    <a16:creationId xmlns:a16="http://schemas.microsoft.com/office/drawing/2014/main" id="{2E9B7667-9D37-9056-2B57-0144020D0CBD}"/>
                  </a:ext>
                </a:extLst>
              </p:cNvPr>
              <p:cNvSpPr/>
              <p:nvPr/>
            </p:nvSpPr>
            <p:spPr bwMode="gray">
              <a:xfrm>
                <a:off x="6806103" y="3865135"/>
                <a:ext cx="711986" cy="691038"/>
              </a:xfrm>
              <a:prstGeom prst="donut">
                <a:avLst>
                  <a:gd name="adj" fmla="val 9954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coolSlant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endParaRPr lang="en-IN" sz="1600" b="1">
                  <a:ln/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74" name="Picture 8" descr="Solar Energy icon">
                <a:extLst>
                  <a:ext uri="{FF2B5EF4-FFF2-40B4-BE49-F238E27FC236}">
                    <a16:creationId xmlns:a16="http://schemas.microsoft.com/office/drawing/2014/main" id="{EA0B55EC-77D2-FB98-AC0B-437F8C6711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92096" y="3942637"/>
                <a:ext cx="540000" cy="5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240710F-2BD3-B0D3-BCD0-45117BD75C83}"/>
                </a:ext>
              </a:extLst>
            </p:cNvPr>
            <p:cNvGrpSpPr/>
            <p:nvPr/>
          </p:nvGrpSpPr>
          <p:grpSpPr>
            <a:xfrm>
              <a:off x="7817919" y="4875339"/>
              <a:ext cx="711986" cy="691038"/>
              <a:chOff x="5987360" y="4430711"/>
              <a:chExt cx="711986" cy="691038"/>
            </a:xfrm>
          </p:grpSpPr>
          <p:sp>
            <p:nvSpPr>
              <p:cNvPr id="71" name="Circle: Hollow 70">
                <a:extLst>
                  <a:ext uri="{FF2B5EF4-FFF2-40B4-BE49-F238E27FC236}">
                    <a16:creationId xmlns:a16="http://schemas.microsoft.com/office/drawing/2014/main" id="{B0BE78B4-35E1-5295-CCD9-24B7F3107ECA}"/>
                  </a:ext>
                </a:extLst>
              </p:cNvPr>
              <p:cNvSpPr/>
              <p:nvPr/>
            </p:nvSpPr>
            <p:spPr bwMode="gray">
              <a:xfrm>
                <a:off x="5987360" y="4430711"/>
                <a:ext cx="711986" cy="691038"/>
              </a:xfrm>
              <a:prstGeom prst="donut">
                <a:avLst>
                  <a:gd name="adj" fmla="val 9954"/>
                </a:avLst>
              </a:prstGeom>
              <a:solidFill>
                <a:srgbClr val="B3B3B6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coolSlant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endParaRPr lang="en-IN" sz="1600" b="1">
                  <a:ln/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72" name="Picture 10" descr="Home Loan icon">
                <a:extLst>
                  <a:ext uri="{FF2B5EF4-FFF2-40B4-BE49-F238E27FC236}">
                    <a16:creationId xmlns:a16="http://schemas.microsoft.com/office/drawing/2014/main" id="{91A32D29-3F79-025F-C0B9-37C3D8D1CD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33003" y="4545362"/>
                <a:ext cx="450000" cy="45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67016FB-9AD7-5229-EB76-C2717DEDB536}"/>
                </a:ext>
              </a:extLst>
            </p:cNvPr>
            <p:cNvGrpSpPr/>
            <p:nvPr/>
          </p:nvGrpSpPr>
          <p:grpSpPr>
            <a:xfrm>
              <a:off x="3375646" y="4865357"/>
              <a:ext cx="711986" cy="691038"/>
              <a:chOff x="4833724" y="4430711"/>
              <a:chExt cx="711986" cy="691038"/>
            </a:xfrm>
          </p:grpSpPr>
          <p:sp>
            <p:nvSpPr>
              <p:cNvPr id="69" name="Circle: Hollow 68">
                <a:extLst>
                  <a:ext uri="{FF2B5EF4-FFF2-40B4-BE49-F238E27FC236}">
                    <a16:creationId xmlns:a16="http://schemas.microsoft.com/office/drawing/2014/main" id="{157A7B2D-D6B1-E763-D27B-05177FCE81F9}"/>
                  </a:ext>
                </a:extLst>
              </p:cNvPr>
              <p:cNvSpPr/>
              <p:nvPr/>
            </p:nvSpPr>
            <p:spPr bwMode="gray">
              <a:xfrm>
                <a:off x="4833724" y="4430711"/>
                <a:ext cx="711986" cy="691038"/>
              </a:xfrm>
              <a:prstGeom prst="donut">
                <a:avLst>
                  <a:gd name="adj" fmla="val 9954"/>
                </a:avLst>
              </a:prstGeom>
              <a:solidFill>
                <a:srgbClr val="B3B3B6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coolSlant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endParaRPr lang="en-IN" sz="1600" b="1">
                  <a:ln/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70" name="Picture 12" descr="Planet Earth icon">
                <a:extLst>
                  <a:ext uri="{FF2B5EF4-FFF2-40B4-BE49-F238E27FC236}">
                    <a16:creationId xmlns:a16="http://schemas.microsoft.com/office/drawing/2014/main" id="{BABF4667-24F3-A3ED-6786-968C8B5416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3126" y="4486914"/>
                <a:ext cx="540000" cy="5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DE8A65A-A66C-F431-0E6D-A75E8D1E08F2}"/>
                </a:ext>
              </a:extLst>
            </p:cNvPr>
            <p:cNvGrpSpPr/>
            <p:nvPr/>
          </p:nvGrpSpPr>
          <p:grpSpPr>
            <a:xfrm>
              <a:off x="3367470" y="3986803"/>
              <a:ext cx="711986" cy="691038"/>
              <a:chOff x="4117731" y="3818785"/>
              <a:chExt cx="711986" cy="691038"/>
            </a:xfrm>
          </p:grpSpPr>
          <p:sp>
            <p:nvSpPr>
              <p:cNvPr id="67" name="Circle: Hollow 66">
                <a:extLst>
                  <a:ext uri="{FF2B5EF4-FFF2-40B4-BE49-F238E27FC236}">
                    <a16:creationId xmlns:a16="http://schemas.microsoft.com/office/drawing/2014/main" id="{6F091A69-7E1C-6B42-FC5E-D67DB81FA0E5}"/>
                  </a:ext>
                </a:extLst>
              </p:cNvPr>
              <p:cNvSpPr/>
              <p:nvPr/>
            </p:nvSpPr>
            <p:spPr bwMode="gray">
              <a:xfrm>
                <a:off x="4117731" y="3818785"/>
                <a:ext cx="711986" cy="691038"/>
              </a:xfrm>
              <a:prstGeom prst="donut">
                <a:avLst>
                  <a:gd name="adj" fmla="val 9954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coolSlant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endParaRPr lang="en-IN" sz="1600" b="1">
                  <a:ln/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68" name="Picture 14" descr="Credit Card icon">
                <a:extLst>
                  <a:ext uri="{FF2B5EF4-FFF2-40B4-BE49-F238E27FC236}">
                    <a16:creationId xmlns:a16="http://schemas.microsoft.com/office/drawing/2014/main" id="{6BE716DC-09C1-8F6F-F085-744DDA831C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1867" y="3935553"/>
                <a:ext cx="450000" cy="45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438D787-080D-9BA2-933C-3A07079C35CD}"/>
                </a:ext>
              </a:extLst>
            </p:cNvPr>
            <p:cNvGrpSpPr/>
            <p:nvPr/>
          </p:nvGrpSpPr>
          <p:grpSpPr>
            <a:xfrm>
              <a:off x="3389439" y="3121957"/>
              <a:ext cx="711986" cy="691038"/>
              <a:chOff x="3846844" y="2886411"/>
              <a:chExt cx="711986" cy="691038"/>
            </a:xfrm>
          </p:grpSpPr>
          <p:sp>
            <p:nvSpPr>
              <p:cNvPr id="65" name="Circle: Hollow 64">
                <a:extLst>
                  <a:ext uri="{FF2B5EF4-FFF2-40B4-BE49-F238E27FC236}">
                    <a16:creationId xmlns:a16="http://schemas.microsoft.com/office/drawing/2014/main" id="{3B7AE0D2-71C0-6A7B-C64A-DF7C42F725C4}"/>
                  </a:ext>
                </a:extLst>
              </p:cNvPr>
              <p:cNvSpPr/>
              <p:nvPr/>
            </p:nvSpPr>
            <p:spPr bwMode="gray">
              <a:xfrm>
                <a:off x="3846844" y="2886411"/>
                <a:ext cx="711986" cy="691038"/>
              </a:xfrm>
              <a:prstGeom prst="donut">
                <a:avLst>
                  <a:gd name="adj" fmla="val 9954"/>
                </a:avLst>
              </a:prstGeom>
              <a:solidFill>
                <a:srgbClr val="B3B3B6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coolSlant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endParaRPr lang="en-IN" sz="1600" b="1">
                  <a:ln/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66" name="Picture 16" descr="Laptop Settings icon">
                <a:extLst>
                  <a:ext uri="{FF2B5EF4-FFF2-40B4-BE49-F238E27FC236}">
                    <a16:creationId xmlns:a16="http://schemas.microsoft.com/office/drawing/2014/main" id="{373BEA2C-BA30-17B7-59F4-E19E4079DD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7837" y="3000639"/>
                <a:ext cx="450000" cy="45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BAEB2CF-C749-CD15-333D-4325CAE9AF63}"/>
                </a:ext>
              </a:extLst>
            </p:cNvPr>
            <p:cNvGrpSpPr/>
            <p:nvPr/>
          </p:nvGrpSpPr>
          <p:grpSpPr>
            <a:xfrm>
              <a:off x="3381164" y="2271068"/>
              <a:ext cx="720000" cy="720000"/>
              <a:chOff x="4078668" y="2062460"/>
              <a:chExt cx="720000" cy="720000"/>
            </a:xfrm>
          </p:grpSpPr>
          <p:sp>
            <p:nvSpPr>
              <p:cNvPr id="63" name="Circle: Hollow 62">
                <a:extLst>
                  <a:ext uri="{FF2B5EF4-FFF2-40B4-BE49-F238E27FC236}">
                    <a16:creationId xmlns:a16="http://schemas.microsoft.com/office/drawing/2014/main" id="{B3404458-C154-31BF-7BE1-6EB0333C0150}"/>
                  </a:ext>
                </a:extLst>
              </p:cNvPr>
              <p:cNvSpPr/>
              <p:nvPr/>
            </p:nvSpPr>
            <p:spPr bwMode="gray">
              <a:xfrm>
                <a:off x="4078668" y="2062460"/>
                <a:ext cx="720000" cy="720000"/>
              </a:xfrm>
              <a:prstGeom prst="donut">
                <a:avLst>
                  <a:gd name="adj" fmla="val 9954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coolSlant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endParaRPr lang="en-IN" sz="1600" b="1">
                  <a:ln/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64" name="Picture 18" descr="Tax icon">
                <a:extLst>
                  <a:ext uri="{FF2B5EF4-FFF2-40B4-BE49-F238E27FC236}">
                    <a16:creationId xmlns:a16="http://schemas.microsoft.com/office/drawing/2014/main" id="{DBF124B7-5764-5E51-EF35-AD02DB3576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9183" y="2167562"/>
                <a:ext cx="450000" cy="45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AD1A0F1-D4DA-94CD-1311-9ACC618026B8}"/>
                </a:ext>
              </a:extLst>
            </p:cNvPr>
            <p:cNvGrpSpPr/>
            <p:nvPr/>
          </p:nvGrpSpPr>
          <p:grpSpPr>
            <a:xfrm>
              <a:off x="8677263" y="1449319"/>
              <a:ext cx="758880" cy="650108"/>
              <a:chOff x="6899558" y="846245"/>
              <a:chExt cx="758880" cy="650108"/>
            </a:xfrm>
          </p:grpSpPr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E563836A-262B-3694-2BCE-0B1A8D57F1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24930" y="846245"/>
                <a:ext cx="0" cy="630942"/>
              </a:xfrm>
              <a:prstGeom prst="line">
                <a:avLst/>
              </a:prstGeom>
              <a:ln w="28575">
                <a:solidFill>
                  <a:srgbClr val="B3B3B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95CD0FE-EFBB-2CF0-879A-CA75E56B0E72}"/>
                  </a:ext>
                </a:extLst>
              </p:cNvPr>
              <p:cNvSpPr txBox="1"/>
              <p:nvPr/>
            </p:nvSpPr>
            <p:spPr>
              <a:xfrm>
                <a:off x="6899558" y="1250132"/>
                <a:ext cx="75888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  <a:buSzPct val="100000"/>
                </a:pPr>
                <a:endParaRPr lang="en-IN" sz="1600" b="1">
                  <a:solidFill>
                    <a:srgbClr val="BED97C"/>
                  </a:solidFill>
                  <a:latin typeface="Bahnschrift SemiBold" panose="020B0502040204020203" pitchFamily="34" charset="0"/>
                  <a:ea typeface="Source Sans Pro" panose="020B0503030403020204" pitchFamily="34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5CF9651-619D-67F6-2FEF-A53D3738B3AA}"/>
                </a:ext>
              </a:extLst>
            </p:cNvPr>
            <p:cNvGrpSpPr/>
            <p:nvPr/>
          </p:nvGrpSpPr>
          <p:grpSpPr>
            <a:xfrm>
              <a:off x="8742181" y="2267573"/>
              <a:ext cx="758880" cy="664491"/>
              <a:chOff x="7768746" y="1858953"/>
              <a:chExt cx="758880" cy="664491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0E0A6477-50C5-2971-2038-BE343A1821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30054" y="1858953"/>
                <a:ext cx="0" cy="630942"/>
              </a:xfrm>
              <a:prstGeom prst="line">
                <a:avLst/>
              </a:prstGeom>
              <a:ln w="28575">
                <a:solidFill>
                  <a:srgbClr val="B3B3B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C60F705-7D08-538D-85B2-AD96BD1B49DD}"/>
                  </a:ext>
                </a:extLst>
              </p:cNvPr>
              <p:cNvSpPr txBox="1"/>
              <p:nvPr/>
            </p:nvSpPr>
            <p:spPr>
              <a:xfrm>
                <a:off x="7768746" y="2277223"/>
                <a:ext cx="75888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  <a:buSzPct val="100000"/>
                </a:pPr>
                <a:endParaRPr lang="en-IN" sz="1600" b="1">
                  <a:solidFill>
                    <a:srgbClr val="BED97C"/>
                  </a:solidFill>
                  <a:latin typeface="Bahnschrift SemiBold" panose="020B0502040204020203" pitchFamily="34" charset="0"/>
                  <a:ea typeface="Source Sans Pro" panose="020B0503030403020204" pitchFamily="34" charset="0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86D399E-2561-656C-3ED6-697180A6672F}"/>
                </a:ext>
              </a:extLst>
            </p:cNvPr>
            <p:cNvGrpSpPr/>
            <p:nvPr/>
          </p:nvGrpSpPr>
          <p:grpSpPr>
            <a:xfrm>
              <a:off x="8774016" y="4171986"/>
              <a:ext cx="2969467" cy="581579"/>
              <a:chOff x="7784141" y="4000786"/>
              <a:chExt cx="2969467" cy="581579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2B8C5A5-20D5-4444-CF01-FB368830ED95}"/>
                  </a:ext>
                </a:extLst>
              </p:cNvPr>
              <p:cNvSpPr txBox="1"/>
              <p:nvPr/>
            </p:nvSpPr>
            <p:spPr>
              <a:xfrm>
                <a:off x="8271043" y="4000786"/>
                <a:ext cx="248256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  <a:buSzPct val="100000"/>
                </a:pPr>
                <a:r>
                  <a:rPr lang="en-US" dirty="0">
                    <a:solidFill>
                      <a:srgbClr val="1B3F90"/>
                    </a:solidFill>
                    <a:latin typeface="Mont"/>
                    <a:ea typeface="Source Sans Pro" panose="020B0503030403020204" pitchFamily="34" charset="0"/>
                  </a:rPr>
                  <a:t>Energy Demand (Exajoules)</a:t>
                </a:r>
                <a:endParaRPr lang="en-IN" dirty="0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4FC2D41-BD56-0E19-B1B4-10FFEEFBA876}"/>
                  </a:ext>
                </a:extLst>
              </p:cNvPr>
              <p:cNvSpPr txBox="1"/>
              <p:nvPr/>
            </p:nvSpPr>
            <p:spPr>
              <a:xfrm>
                <a:off x="7784141" y="4336144"/>
                <a:ext cx="37990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  <a:buSzPct val="100000"/>
                </a:pPr>
                <a:endParaRPr lang="en-IN" sz="1600" b="1">
                  <a:solidFill>
                    <a:srgbClr val="BED97C"/>
                  </a:solidFill>
                  <a:latin typeface="Bahnschrift SemiBold" panose="020B0502040204020203" pitchFamily="34" charset="0"/>
                  <a:ea typeface="Source Sans Pro" panose="020B0503030403020204" pitchFamily="34" charset="0"/>
                </a:endParaRPr>
              </a:p>
            </p:txBody>
          </p: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20C9504-0448-ED9C-2295-6BE77E642FB1}"/>
                </a:ext>
              </a:extLst>
            </p:cNvPr>
            <p:cNvCxnSpPr>
              <a:cxnSpLocks/>
            </p:cNvCxnSpPr>
            <p:nvPr/>
          </p:nvCxnSpPr>
          <p:spPr>
            <a:xfrm>
              <a:off x="2675202" y="1420364"/>
              <a:ext cx="0" cy="630942"/>
            </a:xfrm>
            <a:prstGeom prst="line">
              <a:avLst/>
            </a:prstGeom>
            <a:ln w="28575">
              <a:solidFill>
                <a:srgbClr val="B3B3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5C336B0-9876-AC6A-51B1-F0F7A80ECE0E}"/>
                </a:ext>
              </a:extLst>
            </p:cNvPr>
            <p:cNvGrpSpPr/>
            <p:nvPr/>
          </p:nvGrpSpPr>
          <p:grpSpPr>
            <a:xfrm>
              <a:off x="2670118" y="2202083"/>
              <a:ext cx="882837" cy="759472"/>
              <a:chOff x="3187336" y="1953540"/>
              <a:chExt cx="882837" cy="759472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7E58B3B4-2F04-0744-8AAF-7C263BC770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87336" y="1953540"/>
                <a:ext cx="0" cy="630942"/>
              </a:xfrm>
              <a:prstGeom prst="line">
                <a:avLst/>
              </a:prstGeom>
              <a:ln w="28575">
                <a:solidFill>
                  <a:srgbClr val="B3B3B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E39704F-6DF4-C2E2-2DEB-BCE16CBD6E7E}"/>
                  </a:ext>
                </a:extLst>
              </p:cNvPr>
              <p:cNvSpPr txBox="1"/>
              <p:nvPr/>
            </p:nvSpPr>
            <p:spPr>
              <a:xfrm>
                <a:off x="3311293" y="2466791"/>
                <a:ext cx="75888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  <a:buSzPct val="100000"/>
                </a:pPr>
                <a:endParaRPr lang="en-IN" sz="1600" b="1">
                  <a:solidFill>
                    <a:srgbClr val="BED97C"/>
                  </a:solidFill>
                  <a:latin typeface="Bahnschrift SemiBold" panose="020B0502040204020203" pitchFamily="34" charset="0"/>
                  <a:ea typeface="Source Sans Pro" panose="020B0503030403020204" pitchFamily="34" charset="0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8164EE1-E4E6-717F-E88E-A937F71A7EA4}"/>
                </a:ext>
              </a:extLst>
            </p:cNvPr>
            <p:cNvGrpSpPr/>
            <p:nvPr/>
          </p:nvGrpSpPr>
          <p:grpSpPr>
            <a:xfrm>
              <a:off x="2658552" y="3117909"/>
              <a:ext cx="904909" cy="731959"/>
              <a:chOff x="3144526" y="2979248"/>
              <a:chExt cx="904909" cy="668342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BC2CC52-04D5-B36C-919D-252D90A82F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44526" y="2979248"/>
                <a:ext cx="0" cy="630942"/>
              </a:xfrm>
              <a:prstGeom prst="line">
                <a:avLst/>
              </a:prstGeom>
              <a:ln w="28575">
                <a:solidFill>
                  <a:srgbClr val="B3B3B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8636C35-7B46-BA87-0771-BCAA22921951}"/>
                  </a:ext>
                </a:extLst>
              </p:cNvPr>
              <p:cNvSpPr txBox="1"/>
              <p:nvPr/>
            </p:nvSpPr>
            <p:spPr>
              <a:xfrm>
                <a:off x="3290555" y="3422768"/>
                <a:ext cx="758880" cy="2248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  <a:buSzPct val="100000"/>
                </a:pPr>
                <a:endParaRPr lang="en-IN" sz="1600" b="1">
                  <a:solidFill>
                    <a:srgbClr val="BED97C"/>
                  </a:solidFill>
                  <a:latin typeface="Bahnschrift SemiBold" panose="020B0502040204020203" pitchFamily="34" charset="0"/>
                  <a:ea typeface="Source Sans Pro" panose="020B0503030403020204" pitchFamily="34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D28A9CA-74B3-579C-AAE7-6690C8E03A87}"/>
                </a:ext>
              </a:extLst>
            </p:cNvPr>
            <p:cNvGrpSpPr/>
            <p:nvPr/>
          </p:nvGrpSpPr>
          <p:grpSpPr>
            <a:xfrm>
              <a:off x="2672252" y="3950865"/>
              <a:ext cx="878056" cy="720468"/>
              <a:chOff x="3314418" y="3914420"/>
              <a:chExt cx="878056" cy="720468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EAFD9994-1110-612D-51CD-14BEA4CFB1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14418" y="3914420"/>
                <a:ext cx="0" cy="630942"/>
              </a:xfrm>
              <a:prstGeom prst="line">
                <a:avLst/>
              </a:prstGeom>
              <a:ln w="28575">
                <a:solidFill>
                  <a:srgbClr val="B3B3B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25461A5-E15E-A3EB-FD9F-60CBFC6E7DA1}"/>
                  </a:ext>
                </a:extLst>
              </p:cNvPr>
              <p:cNvSpPr txBox="1"/>
              <p:nvPr/>
            </p:nvSpPr>
            <p:spPr>
              <a:xfrm>
                <a:off x="3433594" y="4388667"/>
                <a:ext cx="75888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  <a:buSzPct val="100000"/>
                </a:pPr>
                <a:endParaRPr lang="en-IN" sz="1600" b="1">
                  <a:solidFill>
                    <a:srgbClr val="BED97C"/>
                  </a:solidFill>
                  <a:latin typeface="Bahnschrift SemiBold" panose="020B0502040204020203" pitchFamily="34" charset="0"/>
                  <a:ea typeface="Source Sans Pro" panose="020B0503030403020204" pitchFamily="34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C7B5ECF-7D8A-8767-A633-4AED20C8AEBE}"/>
                </a:ext>
              </a:extLst>
            </p:cNvPr>
            <p:cNvGrpSpPr/>
            <p:nvPr/>
          </p:nvGrpSpPr>
          <p:grpSpPr>
            <a:xfrm>
              <a:off x="2677515" y="4839497"/>
              <a:ext cx="907202" cy="726880"/>
              <a:chOff x="3953515" y="4991172"/>
              <a:chExt cx="907202" cy="726880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69444DC8-7519-A497-014B-B082F19346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3515" y="4991172"/>
                <a:ext cx="0" cy="630942"/>
              </a:xfrm>
              <a:prstGeom prst="line">
                <a:avLst/>
              </a:prstGeom>
              <a:ln w="28575">
                <a:solidFill>
                  <a:srgbClr val="B3B3B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909C403-D5A6-D939-A645-A3EDF90C5A17}"/>
                  </a:ext>
                </a:extLst>
              </p:cNvPr>
              <p:cNvSpPr txBox="1"/>
              <p:nvPr/>
            </p:nvSpPr>
            <p:spPr>
              <a:xfrm>
                <a:off x="4101837" y="5471831"/>
                <a:ext cx="75888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  <a:buSzPct val="100000"/>
                </a:pPr>
                <a:endParaRPr lang="en-IN" sz="1600" b="1">
                  <a:solidFill>
                    <a:srgbClr val="BED97C"/>
                  </a:solidFill>
                  <a:latin typeface="Bahnschrift SemiBold" panose="020B0502040204020203" pitchFamily="34" charset="0"/>
                  <a:ea typeface="Source Sans Pro" panose="020B0503030403020204" pitchFamily="34" charset="0"/>
                </a:endParaRPr>
              </a:p>
            </p:txBody>
          </p:sp>
        </p:grpSp>
        <p:pic>
          <p:nvPicPr>
            <p:cNvPr id="30" name="Picture 29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A71B162A-B9B2-FA8E-E7E1-2569F2C194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9" t="7524" r="8287"/>
            <a:stretch/>
          </p:blipFill>
          <p:spPr>
            <a:xfrm>
              <a:off x="4303636" y="1605553"/>
              <a:ext cx="3406597" cy="3479486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C1FE0EB-CA82-939B-3FD3-BAC9F67A0902}"/>
                </a:ext>
              </a:extLst>
            </p:cNvPr>
            <p:cNvSpPr txBox="1"/>
            <p:nvPr/>
          </p:nvSpPr>
          <p:spPr>
            <a:xfrm rot="10800000" flipV="1">
              <a:off x="1234068" y="6062900"/>
              <a:ext cx="3031185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  <a:buSzPct val="100000"/>
              </a:pPr>
              <a:r>
                <a:rPr lang="en-US" sz="1100">
                  <a:solidFill>
                    <a:srgbClr val="313131"/>
                  </a:solidFill>
                  <a:latin typeface="Mont"/>
                  <a:ea typeface="Source Sans Pro" panose="020B0503030403020204" pitchFamily="34" charset="0"/>
                </a:rPr>
                <a:t>All the above numbers are from 2022 to 2032E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2215D49B-5166-B683-047F-A9FC320CDC55}"/>
              </a:ext>
            </a:extLst>
          </p:cNvPr>
          <p:cNvSpPr txBox="1"/>
          <p:nvPr/>
        </p:nvSpPr>
        <p:spPr>
          <a:xfrm rot="10800000" flipV="1">
            <a:off x="8460230" y="6712232"/>
            <a:ext cx="360708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sz="1000">
                <a:solidFill>
                  <a:srgbClr val="313131"/>
                </a:solidFill>
                <a:ea typeface="Source Sans Pro" panose="020B0503030403020204" pitchFamily="34" charset="0"/>
              </a:rPr>
              <a:t>Source – © Morgan Stanley Blue Paper The New India Nov 1, 2022</a:t>
            </a:r>
            <a:endParaRPr lang="en-IN" sz="1000">
              <a:solidFill>
                <a:srgbClr val="313131"/>
              </a:solidFill>
              <a:ea typeface="Source Sans Pro" panose="020B0503030403020204" pitchFamily="3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46A532E-D14A-F57C-0E8C-6277AC0F006C}"/>
              </a:ext>
            </a:extLst>
          </p:cNvPr>
          <p:cNvGrpSpPr/>
          <p:nvPr/>
        </p:nvGrpSpPr>
        <p:grpSpPr>
          <a:xfrm>
            <a:off x="8861957" y="3393299"/>
            <a:ext cx="3187441" cy="751898"/>
            <a:chOff x="7810156" y="2760923"/>
            <a:chExt cx="3187441" cy="751898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A945BA6-4CFF-728A-5EB6-D9F0C0DE2D01}"/>
                </a:ext>
              </a:extLst>
            </p:cNvPr>
            <p:cNvSpPr txBox="1"/>
            <p:nvPr/>
          </p:nvSpPr>
          <p:spPr>
            <a:xfrm>
              <a:off x="8524668" y="2869567"/>
              <a:ext cx="247292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  <a:buSzPct val="100000"/>
              </a:pPr>
              <a:r>
                <a:rPr lang="en-US" dirty="0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</a:rPr>
                <a:t>Retail Market Size </a:t>
              </a:r>
              <a:br>
                <a:rPr lang="en-US" dirty="0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</a:rPr>
              </a:br>
              <a:r>
                <a:rPr lang="en-US" dirty="0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</a:rPr>
                <a:t>(₹ in Lakh Crores)</a:t>
              </a:r>
              <a:endParaRPr lang="en-IN" dirty="0">
                <a:solidFill>
                  <a:srgbClr val="1B3F90"/>
                </a:solidFill>
                <a:latin typeface="Mont"/>
                <a:ea typeface="Source Sans Pro" panose="020B0503030403020204" pitchFamily="34" charset="0"/>
              </a:endParaRPr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E127124-1F30-0582-8647-567119187D87}"/>
                </a:ext>
              </a:extLst>
            </p:cNvPr>
            <p:cNvCxnSpPr>
              <a:cxnSpLocks/>
            </p:cNvCxnSpPr>
            <p:nvPr/>
          </p:nvCxnSpPr>
          <p:spPr>
            <a:xfrm>
              <a:off x="8485465" y="2818922"/>
              <a:ext cx="0" cy="630942"/>
            </a:xfrm>
            <a:prstGeom prst="line">
              <a:avLst/>
            </a:prstGeom>
            <a:ln w="28575">
              <a:solidFill>
                <a:srgbClr val="B3B3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8DC020C-D1EE-10BF-C8D5-A98C261E54D9}"/>
                </a:ext>
              </a:extLst>
            </p:cNvPr>
            <p:cNvSpPr txBox="1"/>
            <p:nvPr/>
          </p:nvSpPr>
          <p:spPr>
            <a:xfrm>
              <a:off x="7810156" y="2760923"/>
              <a:ext cx="711981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buSzPct val="100000"/>
              </a:pPr>
              <a:r>
                <a:rPr lang="en-US" sz="1600" b="1" dirty="0">
                  <a:solidFill>
                    <a:srgbClr val="EF7F1A"/>
                  </a:solidFill>
                  <a:latin typeface="Bahnschrift SemiBold" panose="020B0502040204020203" pitchFamily="34" charset="0"/>
                  <a:ea typeface="Source Sans Pro" panose="020B0503030403020204" pitchFamily="34" charset="0"/>
                </a:rPr>
                <a:t>146.7</a:t>
              </a:r>
            </a:p>
            <a:p>
              <a:pPr algn="ctr">
                <a:buSzPct val="100000"/>
              </a:pPr>
              <a:r>
                <a:rPr lang="en-US" sz="1600" b="1" dirty="0">
                  <a:solidFill>
                    <a:schemeClr val="bg1">
                      <a:lumMod val="65000"/>
                    </a:schemeClr>
                  </a:solidFill>
                  <a:latin typeface="Bahnschrift SemiBold" panose="020B0502040204020203" pitchFamily="34" charset="0"/>
                  <a:ea typeface="Source Sans Pro" panose="020B0503030403020204" pitchFamily="34" charset="0"/>
                </a:rPr>
                <a:t>⬆</a:t>
              </a:r>
            </a:p>
            <a:p>
              <a:pPr algn="ctr">
                <a:buSzPct val="100000"/>
              </a:pPr>
              <a:r>
                <a:rPr lang="en-US" sz="1600" b="1" dirty="0">
                  <a:solidFill>
                    <a:srgbClr val="1B3F90"/>
                  </a:solidFill>
                  <a:latin typeface="Bahnschrift SemiBold" panose="020B0502040204020203" pitchFamily="34" charset="0"/>
                  <a:ea typeface="Source Sans Pro" panose="020B0503030403020204" pitchFamily="34" charset="0"/>
                </a:rPr>
                <a:t>62.5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4084FCCC-7F23-5FF4-6C66-6B9745F3DC31}"/>
                </a:ext>
              </a:extLst>
            </p:cNvPr>
            <p:cNvSpPr txBox="1"/>
            <p:nvPr/>
          </p:nvSpPr>
          <p:spPr>
            <a:xfrm>
              <a:off x="8038976" y="3266600"/>
              <a:ext cx="75888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  <a:buSzPct val="100000"/>
              </a:pPr>
              <a:endParaRPr lang="en-IN" sz="1600" b="1">
                <a:solidFill>
                  <a:srgbClr val="BED97C"/>
                </a:solidFill>
                <a:latin typeface="Bahnschrift SemiBold" panose="020B0502040204020203" pitchFamily="34" charset="0"/>
                <a:ea typeface="Source Sans Pro" panose="020B0503030403020204" pitchFamily="34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8A6EEC1-2FED-14FD-22D1-47B9B5A49124}"/>
              </a:ext>
            </a:extLst>
          </p:cNvPr>
          <p:cNvGrpSpPr/>
          <p:nvPr/>
        </p:nvGrpSpPr>
        <p:grpSpPr>
          <a:xfrm>
            <a:off x="8989581" y="5197306"/>
            <a:ext cx="2726501" cy="770833"/>
            <a:chOff x="6791656" y="4912648"/>
            <a:chExt cx="2726501" cy="770833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ABB02D2E-6789-71C6-0F54-A80EE13D582B}"/>
                </a:ext>
              </a:extLst>
            </p:cNvPr>
            <p:cNvSpPr txBox="1"/>
            <p:nvPr/>
          </p:nvSpPr>
          <p:spPr>
            <a:xfrm>
              <a:off x="7372619" y="5006757"/>
              <a:ext cx="2145538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  <a:buSzPct val="100000"/>
              </a:pPr>
              <a:r>
                <a:rPr lang="en-US" dirty="0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</a:rPr>
                <a:t>Household Income </a:t>
              </a:r>
              <a:br>
                <a:rPr lang="en-US" dirty="0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</a:rPr>
              </a:br>
              <a:r>
                <a:rPr lang="en-US" dirty="0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</a:rPr>
                <a:t>(&gt; ₹ 28 Lakhs)</a:t>
              </a:r>
              <a:endParaRPr lang="en-IN" dirty="0">
                <a:solidFill>
                  <a:srgbClr val="1B3F90"/>
                </a:solidFill>
                <a:latin typeface="Mont"/>
                <a:ea typeface="Source Sans Pro" panose="020B0503030403020204" pitchFamily="34" charset="0"/>
              </a:endParaRPr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FBA43CC9-1BF6-8132-EDBD-C7037E658084}"/>
                </a:ext>
              </a:extLst>
            </p:cNvPr>
            <p:cNvCxnSpPr>
              <a:cxnSpLocks/>
            </p:cNvCxnSpPr>
            <p:nvPr/>
          </p:nvCxnSpPr>
          <p:spPr>
            <a:xfrm>
              <a:off x="7344065" y="4987613"/>
              <a:ext cx="0" cy="630942"/>
            </a:xfrm>
            <a:prstGeom prst="line">
              <a:avLst/>
            </a:prstGeom>
            <a:ln w="28575">
              <a:solidFill>
                <a:srgbClr val="B3B3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15E0732C-60B6-A3DD-A096-3CDB8F23096C}"/>
                </a:ext>
              </a:extLst>
            </p:cNvPr>
            <p:cNvSpPr txBox="1"/>
            <p:nvPr/>
          </p:nvSpPr>
          <p:spPr>
            <a:xfrm>
              <a:off x="6791656" y="4912648"/>
              <a:ext cx="536005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buSzPct val="100000"/>
              </a:pPr>
              <a:r>
                <a:rPr lang="en-US" sz="1600" b="1" dirty="0">
                  <a:solidFill>
                    <a:srgbClr val="EF7F1A"/>
                  </a:solidFill>
                  <a:latin typeface="Bahnschrift SemiBold" panose="020B0502040204020203" pitchFamily="34" charset="0"/>
                  <a:ea typeface="Source Sans Pro" panose="020B0503030403020204" pitchFamily="34" charset="0"/>
                </a:rPr>
                <a:t>25.2%</a:t>
              </a:r>
            </a:p>
            <a:p>
              <a:pPr algn="ctr">
                <a:buSzPct val="100000"/>
              </a:pPr>
              <a:r>
                <a:rPr lang="en-US" sz="1600" b="1" dirty="0">
                  <a:solidFill>
                    <a:schemeClr val="bg1">
                      <a:lumMod val="65000"/>
                    </a:schemeClr>
                  </a:solidFill>
                  <a:latin typeface="Bahnschrift SemiBold" panose="020B0502040204020203" pitchFamily="34" charset="0"/>
                  <a:ea typeface="Source Sans Pro" panose="020B0503030403020204" pitchFamily="34" charset="0"/>
                </a:rPr>
                <a:t>⬆</a:t>
              </a:r>
            </a:p>
            <a:p>
              <a:pPr algn="ctr">
                <a:buSzPct val="100000"/>
              </a:pPr>
              <a:r>
                <a:rPr lang="en-US" sz="1600" b="1" dirty="0">
                  <a:solidFill>
                    <a:srgbClr val="1B3F90"/>
                  </a:solidFill>
                  <a:latin typeface="Bahnschrift SemiBold" panose="020B0502040204020203" pitchFamily="34" charset="0"/>
                  <a:ea typeface="Source Sans Pro" panose="020B0503030403020204" pitchFamily="34" charset="0"/>
                </a:rPr>
                <a:t>5.6%</a:t>
              </a:r>
              <a:endParaRPr lang="en-IN" sz="1600" b="1" dirty="0">
                <a:solidFill>
                  <a:srgbClr val="1B3F90"/>
                </a:solidFill>
                <a:latin typeface="Bahnschrift SemiBold" panose="020B0502040204020203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BF3D206-2937-CC95-0968-DD299DB51234}"/>
                </a:ext>
              </a:extLst>
            </p:cNvPr>
            <p:cNvSpPr txBox="1"/>
            <p:nvPr/>
          </p:nvSpPr>
          <p:spPr>
            <a:xfrm>
              <a:off x="6947756" y="5437260"/>
              <a:ext cx="379908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  <a:buSzPct val="100000"/>
              </a:pPr>
              <a:endParaRPr lang="en-IN" sz="1600" b="1">
                <a:solidFill>
                  <a:srgbClr val="BED97C"/>
                </a:solidFill>
                <a:latin typeface="Bahnschrift SemiBold" panose="020B0502040204020203" pitchFamily="34" charset="0"/>
                <a:ea typeface="Source Sans Pro" panose="020B0503030403020204" pitchFamily="34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46E6C1F-3C79-6FFA-0DAC-8CA5D2D1F566}"/>
              </a:ext>
            </a:extLst>
          </p:cNvPr>
          <p:cNvGrpSpPr/>
          <p:nvPr/>
        </p:nvGrpSpPr>
        <p:grpSpPr>
          <a:xfrm>
            <a:off x="378278" y="1634199"/>
            <a:ext cx="11717878" cy="4430670"/>
            <a:chOff x="45432" y="1348847"/>
            <a:chExt cx="11717878" cy="4430670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7C7A6CB9-B8BB-048E-A2F7-F080D5590307}"/>
                </a:ext>
              </a:extLst>
            </p:cNvPr>
            <p:cNvGrpSpPr/>
            <p:nvPr/>
          </p:nvGrpSpPr>
          <p:grpSpPr>
            <a:xfrm>
              <a:off x="3385432" y="1382243"/>
              <a:ext cx="720000" cy="720000"/>
              <a:chOff x="4829927" y="1410424"/>
              <a:chExt cx="720000" cy="720000"/>
            </a:xfrm>
          </p:grpSpPr>
          <p:sp>
            <p:nvSpPr>
              <p:cNvPr id="165" name="Circle: Hollow 164">
                <a:extLst>
                  <a:ext uri="{FF2B5EF4-FFF2-40B4-BE49-F238E27FC236}">
                    <a16:creationId xmlns:a16="http://schemas.microsoft.com/office/drawing/2014/main" id="{ED28EAD3-355E-F642-D649-57CBCDA6287F}"/>
                  </a:ext>
                </a:extLst>
              </p:cNvPr>
              <p:cNvSpPr/>
              <p:nvPr/>
            </p:nvSpPr>
            <p:spPr bwMode="gray">
              <a:xfrm>
                <a:off x="4829927" y="1410424"/>
                <a:ext cx="720000" cy="720000"/>
              </a:xfrm>
              <a:prstGeom prst="donut">
                <a:avLst>
                  <a:gd name="adj" fmla="val 9954"/>
                </a:avLst>
              </a:prstGeom>
              <a:solidFill>
                <a:srgbClr val="B3B3B6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coolSlant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endParaRPr lang="en-IN" sz="1600" b="1">
                  <a:ln/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166" name="Picture 165" descr="Logo, icon&#10;&#10;Description automatically generated">
                <a:extLst>
                  <a:ext uri="{FF2B5EF4-FFF2-40B4-BE49-F238E27FC236}">
                    <a16:creationId xmlns:a16="http://schemas.microsoft.com/office/drawing/2014/main" id="{CB89B727-82DC-9D3C-3C72-29A4DEBB74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35121" y="1524249"/>
                <a:ext cx="540000" cy="522550"/>
              </a:xfrm>
              <a:prstGeom prst="rect">
                <a:avLst/>
              </a:prstGeom>
            </p:spPr>
          </p:pic>
        </p:grp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DB60C9C9-DD45-3720-D240-0493D6F3EFDD}"/>
                </a:ext>
              </a:extLst>
            </p:cNvPr>
            <p:cNvCxnSpPr>
              <a:cxnSpLocks/>
            </p:cNvCxnSpPr>
            <p:nvPr/>
          </p:nvCxnSpPr>
          <p:spPr>
            <a:xfrm>
              <a:off x="9213491" y="4121847"/>
              <a:ext cx="0" cy="630942"/>
            </a:xfrm>
            <a:prstGeom prst="line">
              <a:avLst/>
            </a:prstGeom>
            <a:ln w="28575">
              <a:solidFill>
                <a:srgbClr val="B3B3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7BE4263D-5510-6C52-776F-EA0B996FE295}"/>
                </a:ext>
              </a:extLst>
            </p:cNvPr>
            <p:cNvGrpSpPr/>
            <p:nvPr/>
          </p:nvGrpSpPr>
          <p:grpSpPr>
            <a:xfrm>
              <a:off x="7783260" y="1411824"/>
              <a:ext cx="711986" cy="691038"/>
              <a:chOff x="5987360" y="1371422"/>
              <a:chExt cx="711986" cy="691038"/>
            </a:xfrm>
          </p:grpSpPr>
          <p:sp>
            <p:nvSpPr>
              <p:cNvPr id="163" name="Circle: Hollow 162">
                <a:extLst>
                  <a:ext uri="{FF2B5EF4-FFF2-40B4-BE49-F238E27FC236}">
                    <a16:creationId xmlns:a16="http://schemas.microsoft.com/office/drawing/2014/main" id="{28AE1E7B-7E49-951F-8708-C9DCFE80B50A}"/>
                  </a:ext>
                </a:extLst>
              </p:cNvPr>
              <p:cNvSpPr/>
              <p:nvPr/>
            </p:nvSpPr>
            <p:spPr bwMode="gray">
              <a:xfrm>
                <a:off x="5987360" y="1371422"/>
                <a:ext cx="711986" cy="691038"/>
              </a:xfrm>
              <a:prstGeom prst="donut">
                <a:avLst>
                  <a:gd name="adj" fmla="val 9954"/>
                </a:avLst>
              </a:prstGeom>
              <a:solidFill>
                <a:srgbClr val="B3B3B6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coolSlant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endParaRPr lang="en-IN" sz="1600" b="1">
                  <a:ln/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164" name="Graphic 163" descr="Bar graph with upward trend with solid fill">
                <a:extLst>
                  <a:ext uri="{FF2B5EF4-FFF2-40B4-BE49-F238E27FC236}">
                    <a16:creationId xmlns:a16="http://schemas.microsoft.com/office/drawing/2014/main" id="{858A9446-6C38-DE22-07A2-1AA11B03F0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114286" y="1491941"/>
                <a:ext cx="450000" cy="450000"/>
              </a:xfrm>
              <a:prstGeom prst="rect">
                <a:avLst/>
              </a:prstGeom>
            </p:spPr>
          </p:pic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230D6A5F-ECCB-78E2-9148-32D3AA37A2ED}"/>
                </a:ext>
              </a:extLst>
            </p:cNvPr>
            <p:cNvGrpSpPr/>
            <p:nvPr/>
          </p:nvGrpSpPr>
          <p:grpSpPr>
            <a:xfrm>
              <a:off x="7783260" y="2309762"/>
              <a:ext cx="711986" cy="691038"/>
              <a:chOff x="6806103" y="1991464"/>
              <a:chExt cx="711986" cy="691038"/>
            </a:xfrm>
          </p:grpSpPr>
          <p:pic>
            <p:nvPicPr>
              <p:cNvPr id="161" name="Picture 4" descr="Unpacking Product icon">
                <a:extLst>
                  <a:ext uri="{FF2B5EF4-FFF2-40B4-BE49-F238E27FC236}">
                    <a16:creationId xmlns:a16="http://schemas.microsoft.com/office/drawing/2014/main" id="{52E4E94C-64DF-B356-52BD-75E309C934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32116" y="2089110"/>
                <a:ext cx="499980" cy="45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2" name="Circle: Hollow 161">
                <a:extLst>
                  <a:ext uri="{FF2B5EF4-FFF2-40B4-BE49-F238E27FC236}">
                    <a16:creationId xmlns:a16="http://schemas.microsoft.com/office/drawing/2014/main" id="{8C21E3AA-AC4F-5A39-BD04-2A2E6BCECCC1}"/>
                  </a:ext>
                </a:extLst>
              </p:cNvPr>
              <p:cNvSpPr/>
              <p:nvPr/>
            </p:nvSpPr>
            <p:spPr bwMode="gray">
              <a:xfrm>
                <a:off x="6806103" y="1991464"/>
                <a:ext cx="711986" cy="691038"/>
              </a:xfrm>
              <a:prstGeom prst="donut">
                <a:avLst>
                  <a:gd name="adj" fmla="val 9954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coolSlant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endParaRPr lang="en-IN" sz="1600" b="1">
                  <a:ln/>
                  <a:solidFill>
                    <a:schemeClr val="accent3"/>
                  </a:solidFill>
                </a:endParaRP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1E280EBB-3652-26E8-02A1-ACE57FE0F6BD}"/>
                </a:ext>
              </a:extLst>
            </p:cNvPr>
            <p:cNvGrpSpPr/>
            <p:nvPr/>
          </p:nvGrpSpPr>
          <p:grpSpPr>
            <a:xfrm>
              <a:off x="7831434" y="3135317"/>
              <a:ext cx="655657" cy="691038"/>
              <a:chOff x="7116002" y="2883310"/>
              <a:chExt cx="655657" cy="691038"/>
            </a:xfrm>
          </p:grpSpPr>
          <p:sp>
            <p:nvSpPr>
              <p:cNvPr id="159" name="Circle: Hollow 158">
                <a:extLst>
                  <a:ext uri="{FF2B5EF4-FFF2-40B4-BE49-F238E27FC236}">
                    <a16:creationId xmlns:a16="http://schemas.microsoft.com/office/drawing/2014/main" id="{5852EB38-3407-FCF7-8834-DB2C4DC74F81}"/>
                  </a:ext>
                </a:extLst>
              </p:cNvPr>
              <p:cNvSpPr/>
              <p:nvPr/>
            </p:nvSpPr>
            <p:spPr bwMode="gray">
              <a:xfrm>
                <a:off x="7116002" y="2883310"/>
                <a:ext cx="655657" cy="691038"/>
              </a:xfrm>
              <a:prstGeom prst="donut">
                <a:avLst>
                  <a:gd name="adj" fmla="val 9954"/>
                </a:avLst>
              </a:prstGeom>
              <a:solidFill>
                <a:srgbClr val="B3B3B6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coolSlant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endParaRPr lang="en-IN" sz="1600" b="1">
                  <a:ln/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160" name="Picture 6" descr="Shopping Cart icon">
                <a:extLst>
                  <a:ext uri="{FF2B5EF4-FFF2-40B4-BE49-F238E27FC236}">
                    <a16:creationId xmlns:a16="http://schemas.microsoft.com/office/drawing/2014/main" id="{8047DE7F-3E64-0917-B5A4-EABB3E5D47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0458" y="3012143"/>
                <a:ext cx="450000" cy="45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CAF65A95-BFA1-87D5-BEAF-C8918B5A5B66}"/>
                </a:ext>
              </a:extLst>
            </p:cNvPr>
            <p:cNvGrpSpPr/>
            <p:nvPr/>
          </p:nvGrpSpPr>
          <p:grpSpPr>
            <a:xfrm>
              <a:off x="7817919" y="3980295"/>
              <a:ext cx="711986" cy="691038"/>
              <a:chOff x="6806103" y="3865135"/>
              <a:chExt cx="711986" cy="691038"/>
            </a:xfrm>
          </p:grpSpPr>
          <p:sp>
            <p:nvSpPr>
              <p:cNvPr id="157" name="Circle: Hollow 156">
                <a:extLst>
                  <a:ext uri="{FF2B5EF4-FFF2-40B4-BE49-F238E27FC236}">
                    <a16:creationId xmlns:a16="http://schemas.microsoft.com/office/drawing/2014/main" id="{9CA62A76-5DF7-B6D0-2E7B-DDE84C821BFC}"/>
                  </a:ext>
                </a:extLst>
              </p:cNvPr>
              <p:cNvSpPr/>
              <p:nvPr/>
            </p:nvSpPr>
            <p:spPr bwMode="gray">
              <a:xfrm>
                <a:off x="6806103" y="3865135"/>
                <a:ext cx="711986" cy="691038"/>
              </a:xfrm>
              <a:prstGeom prst="donut">
                <a:avLst>
                  <a:gd name="adj" fmla="val 9954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coolSlant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endParaRPr lang="en-IN" sz="1600" b="1">
                  <a:ln/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158" name="Picture 8" descr="Solar Energy icon">
                <a:extLst>
                  <a:ext uri="{FF2B5EF4-FFF2-40B4-BE49-F238E27FC236}">
                    <a16:creationId xmlns:a16="http://schemas.microsoft.com/office/drawing/2014/main" id="{DE8B03B4-3572-144F-3A3D-E3F827BE14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92096" y="3942637"/>
                <a:ext cx="540000" cy="5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6E2EE810-A95B-B7E7-B32A-DFC67E5BBB07}"/>
                </a:ext>
              </a:extLst>
            </p:cNvPr>
            <p:cNvGrpSpPr/>
            <p:nvPr/>
          </p:nvGrpSpPr>
          <p:grpSpPr>
            <a:xfrm>
              <a:off x="7817919" y="4875339"/>
              <a:ext cx="711986" cy="691038"/>
              <a:chOff x="5987360" y="4430711"/>
              <a:chExt cx="711986" cy="691038"/>
            </a:xfrm>
          </p:grpSpPr>
          <p:sp>
            <p:nvSpPr>
              <p:cNvPr id="155" name="Circle: Hollow 154">
                <a:extLst>
                  <a:ext uri="{FF2B5EF4-FFF2-40B4-BE49-F238E27FC236}">
                    <a16:creationId xmlns:a16="http://schemas.microsoft.com/office/drawing/2014/main" id="{8D36959F-8E5B-AC64-714B-88C30801CD2C}"/>
                  </a:ext>
                </a:extLst>
              </p:cNvPr>
              <p:cNvSpPr/>
              <p:nvPr/>
            </p:nvSpPr>
            <p:spPr bwMode="gray">
              <a:xfrm>
                <a:off x="5987360" y="4430711"/>
                <a:ext cx="711986" cy="691038"/>
              </a:xfrm>
              <a:prstGeom prst="donut">
                <a:avLst>
                  <a:gd name="adj" fmla="val 9954"/>
                </a:avLst>
              </a:prstGeom>
              <a:solidFill>
                <a:srgbClr val="B3B3B6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coolSlant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endParaRPr lang="en-IN" sz="1600" b="1">
                  <a:ln/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156" name="Picture 10" descr="Home Loan icon">
                <a:extLst>
                  <a:ext uri="{FF2B5EF4-FFF2-40B4-BE49-F238E27FC236}">
                    <a16:creationId xmlns:a16="http://schemas.microsoft.com/office/drawing/2014/main" id="{3C8F5C4B-A77F-2A86-B422-4171F0F368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33003" y="4545362"/>
                <a:ext cx="450000" cy="45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2BC7D410-6329-BB46-50CD-8E6A1F61B6A6}"/>
                </a:ext>
              </a:extLst>
            </p:cNvPr>
            <p:cNvGrpSpPr/>
            <p:nvPr/>
          </p:nvGrpSpPr>
          <p:grpSpPr>
            <a:xfrm>
              <a:off x="3375646" y="4865357"/>
              <a:ext cx="711986" cy="691038"/>
              <a:chOff x="4833724" y="4430711"/>
              <a:chExt cx="711986" cy="691038"/>
            </a:xfrm>
          </p:grpSpPr>
          <p:sp>
            <p:nvSpPr>
              <p:cNvPr id="153" name="Circle: Hollow 152">
                <a:extLst>
                  <a:ext uri="{FF2B5EF4-FFF2-40B4-BE49-F238E27FC236}">
                    <a16:creationId xmlns:a16="http://schemas.microsoft.com/office/drawing/2014/main" id="{977F0378-36D3-7D6F-2C04-9A81C993AE42}"/>
                  </a:ext>
                </a:extLst>
              </p:cNvPr>
              <p:cNvSpPr/>
              <p:nvPr/>
            </p:nvSpPr>
            <p:spPr bwMode="gray">
              <a:xfrm>
                <a:off x="4833724" y="4430711"/>
                <a:ext cx="711986" cy="691038"/>
              </a:xfrm>
              <a:prstGeom prst="donut">
                <a:avLst>
                  <a:gd name="adj" fmla="val 9954"/>
                </a:avLst>
              </a:prstGeom>
              <a:solidFill>
                <a:srgbClr val="B3B3B6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coolSlant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endParaRPr lang="en-IN" sz="1600" b="1">
                  <a:ln/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154" name="Picture 12" descr="Planet Earth icon">
                <a:extLst>
                  <a:ext uri="{FF2B5EF4-FFF2-40B4-BE49-F238E27FC236}">
                    <a16:creationId xmlns:a16="http://schemas.microsoft.com/office/drawing/2014/main" id="{FA7738F1-2BA7-394A-11D2-202CF189B9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3126" y="4486914"/>
                <a:ext cx="540000" cy="5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A7B7794A-BFDC-D810-8F7A-4A7C45F688EB}"/>
                </a:ext>
              </a:extLst>
            </p:cNvPr>
            <p:cNvGrpSpPr/>
            <p:nvPr/>
          </p:nvGrpSpPr>
          <p:grpSpPr>
            <a:xfrm>
              <a:off x="3367470" y="3986803"/>
              <a:ext cx="711986" cy="691038"/>
              <a:chOff x="4117731" y="3818785"/>
              <a:chExt cx="711986" cy="691038"/>
            </a:xfrm>
          </p:grpSpPr>
          <p:sp>
            <p:nvSpPr>
              <p:cNvPr id="151" name="Circle: Hollow 150">
                <a:extLst>
                  <a:ext uri="{FF2B5EF4-FFF2-40B4-BE49-F238E27FC236}">
                    <a16:creationId xmlns:a16="http://schemas.microsoft.com/office/drawing/2014/main" id="{FE9E3B2E-34F0-B5E0-C9D3-8C6BF6A1812B}"/>
                  </a:ext>
                </a:extLst>
              </p:cNvPr>
              <p:cNvSpPr/>
              <p:nvPr/>
            </p:nvSpPr>
            <p:spPr bwMode="gray">
              <a:xfrm>
                <a:off x="4117731" y="3818785"/>
                <a:ext cx="711986" cy="691038"/>
              </a:xfrm>
              <a:prstGeom prst="donut">
                <a:avLst>
                  <a:gd name="adj" fmla="val 9954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coolSlant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endParaRPr lang="en-IN" sz="1600" b="1">
                  <a:ln/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152" name="Picture 14" descr="Credit Card icon">
                <a:extLst>
                  <a:ext uri="{FF2B5EF4-FFF2-40B4-BE49-F238E27FC236}">
                    <a16:creationId xmlns:a16="http://schemas.microsoft.com/office/drawing/2014/main" id="{5EF95D97-1643-6290-8D61-2A7D679860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1867" y="3935553"/>
                <a:ext cx="450000" cy="45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8719F947-4263-BD22-911F-EE98CF3CE2E0}"/>
                </a:ext>
              </a:extLst>
            </p:cNvPr>
            <p:cNvGrpSpPr/>
            <p:nvPr/>
          </p:nvGrpSpPr>
          <p:grpSpPr>
            <a:xfrm>
              <a:off x="3389439" y="3121957"/>
              <a:ext cx="711986" cy="691038"/>
              <a:chOff x="3846844" y="2886411"/>
              <a:chExt cx="711986" cy="691038"/>
            </a:xfrm>
          </p:grpSpPr>
          <p:sp>
            <p:nvSpPr>
              <p:cNvPr id="149" name="Circle: Hollow 148">
                <a:extLst>
                  <a:ext uri="{FF2B5EF4-FFF2-40B4-BE49-F238E27FC236}">
                    <a16:creationId xmlns:a16="http://schemas.microsoft.com/office/drawing/2014/main" id="{18E0FD4E-9A59-B926-3A74-37CC61EA231A}"/>
                  </a:ext>
                </a:extLst>
              </p:cNvPr>
              <p:cNvSpPr/>
              <p:nvPr/>
            </p:nvSpPr>
            <p:spPr bwMode="gray">
              <a:xfrm>
                <a:off x="3846844" y="2886411"/>
                <a:ext cx="711986" cy="691038"/>
              </a:xfrm>
              <a:prstGeom prst="donut">
                <a:avLst>
                  <a:gd name="adj" fmla="val 9954"/>
                </a:avLst>
              </a:prstGeom>
              <a:solidFill>
                <a:srgbClr val="B3B3B6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coolSlant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endParaRPr lang="en-IN" sz="1600" b="1">
                  <a:ln/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150" name="Picture 16" descr="Laptop Settings icon">
                <a:extLst>
                  <a:ext uri="{FF2B5EF4-FFF2-40B4-BE49-F238E27FC236}">
                    <a16:creationId xmlns:a16="http://schemas.microsoft.com/office/drawing/2014/main" id="{55C36548-1F41-0A0D-6D33-69C0C222FD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7837" y="3000639"/>
                <a:ext cx="450000" cy="45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8CF2D6D1-8838-0DFB-7E11-4D7F3D6E90B3}"/>
                </a:ext>
              </a:extLst>
            </p:cNvPr>
            <p:cNvGrpSpPr/>
            <p:nvPr/>
          </p:nvGrpSpPr>
          <p:grpSpPr>
            <a:xfrm>
              <a:off x="3381164" y="2271068"/>
              <a:ext cx="720000" cy="720000"/>
              <a:chOff x="4078668" y="2062460"/>
              <a:chExt cx="720000" cy="720000"/>
            </a:xfrm>
          </p:grpSpPr>
          <p:sp>
            <p:nvSpPr>
              <p:cNvPr id="147" name="Circle: Hollow 146">
                <a:extLst>
                  <a:ext uri="{FF2B5EF4-FFF2-40B4-BE49-F238E27FC236}">
                    <a16:creationId xmlns:a16="http://schemas.microsoft.com/office/drawing/2014/main" id="{A2302537-1115-F321-F7F9-60FF9790DB73}"/>
                  </a:ext>
                </a:extLst>
              </p:cNvPr>
              <p:cNvSpPr/>
              <p:nvPr/>
            </p:nvSpPr>
            <p:spPr bwMode="gray">
              <a:xfrm>
                <a:off x="4078668" y="2062460"/>
                <a:ext cx="720000" cy="720000"/>
              </a:xfrm>
              <a:prstGeom prst="donut">
                <a:avLst>
                  <a:gd name="adj" fmla="val 9954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coolSlant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endParaRPr lang="en-IN" sz="1600" b="1">
                  <a:ln/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148" name="Picture 18" descr="Tax icon">
                <a:extLst>
                  <a:ext uri="{FF2B5EF4-FFF2-40B4-BE49-F238E27FC236}">
                    <a16:creationId xmlns:a16="http://schemas.microsoft.com/office/drawing/2014/main" id="{3DDD0D9A-CAD5-5042-5D6A-6241B7FC29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9183" y="2167562"/>
                <a:ext cx="450000" cy="45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C3F84D3B-9D0F-4C59-89FD-3AEBC2FAD987}"/>
                </a:ext>
              </a:extLst>
            </p:cNvPr>
            <p:cNvGrpSpPr/>
            <p:nvPr/>
          </p:nvGrpSpPr>
          <p:grpSpPr>
            <a:xfrm>
              <a:off x="8525717" y="1364611"/>
              <a:ext cx="3237593" cy="738664"/>
              <a:chOff x="6748012" y="761537"/>
              <a:chExt cx="3237593" cy="738664"/>
            </a:xfrm>
          </p:grpSpPr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D722EEB8-5F55-6DFD-E72D-FBBC249345A6}"/>
                  </a:ext>
                </a:extLst>
              </p:cNvPr>
              <p:cNvSpPr txBox="1"/>
              <p:nvPr/>
            </p:nvSpPr>
            <p:spPr>
              <a:xfrm>
                <a:off x="7463387" y="1046214"/>
                <a:ext cx="252221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  <a:buSzPct val="100000"/>
                </a:pPr>
                <a:r>
                  <a:rPr lang="en-US" dirty="0">
                    <a:solidFill>
                      <a:srgbClr val="1B3F90"/>
                    </a:solidFill>
                    <a:latin typeface="Mont"/>
                    <a:ea typeface="Source Sans Pro" panose="020B0503030403020204" pitchFamily="34" charset="0"/>
                  </a:rPr>
                  <a:t>GDP per Capita (₹ in Lakhs)</a:t>
                </a:r>
                <a:endParaRPr lang="en-IN" dirty="0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</a:endParaRPr>
              </a:p>
            </p:txBody>
          </p: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273CDF64-E872-1558-033C-65AE70800D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24930" y="846245"/>
                <a:ext cx="0" cy="630942"/>
              </a:xfrm>
              <a:prstGeom prst="line">
                <a:avLst/>
              </a:prstGeom>
              <a:ln w="28575">
                <a:solidFill>
                  <a:srgbClr val="B3B3B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ECCC8468-DC18-11C5-DF2D-C68C11303043}"/>
                  </a:ext>
                </a:extLst>
              </p:cNvPr>
              <p:cNvSpPr txBox="1"/>
              <p:nvPr/>
            </p:nvSpPr>
            <p:spPr>
              <a:xfrm>
                <a:off x="6748012" y="761537"/>
                <a:ext cx="711981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buSzPct val="100000"/>
                </a:pPr>
                <a:r>
                  <a:rPr lang="en-US" sz="1600" b="1" dirty="0">
                    <a:solidFill>
                      <a:srgbClr val="EF7F1A"/>
                    </a:solidFill>
                    <a:latin typeface="Bahnschrift SemiBold" panose="020B0502040204020203" pitchFamily="34" charset="0"/>
                    <a:ea typeface="Source Sans Pro" panose="020B0503030403020204" pitchFamily="34" charset="0"/>
                  </a:rPr>
                  <a:t>4.19</a:t>
                </a:r>
              </a:p>
              <a:p>
                <a:pPr algn="ctr">
                  <a:buSzPct val="100000"/>
                </a:pPr>
                <a:r>
                  <a:rPr lang="en-US" sz="1600" b="1" dirty="0">
                    <a:solidFill>
                      <a:schemeClr val="bg1">
                        <a:lumMod val="65000"/>
                      </a:schemeClr>
                    </a:solidFill>
                    <a:latin typeface="Bahnschrift SemiBold" panose="020B0502040204020203" pitchFamily="34" charset="0"/>
                    <a:ea typeface="Source Sans Pro" panose="020B0503030403020204" pitchFamily="34" charset="0"/>
                  </a:rPr>
                  <a:t>⬆</a:t>
                </a:r>
              </a:p>
              <a:p>
                <a:pPr algn="ctr">
                  <a:buSzPct val="100000"/>
                </a:pPr>
                <a:r>
                  <a:rPr lang="en-US" sz="1600" b="1" dirty="0">
                    <a:solidFill>
                      <a:srgbClr val="1B3F90"/>
                    </a:solidFill>
                    <a:latin typeface="Bahnschrift SemiBold" panose="020B0502040204020203" pitchFamily="34" charset="0"/>
                    <a:ea typeface="Source Sans Pro" panose="020B0503030403020204" pitchFamily="34" charset="0"/>
                  </a:rPr>
                  <a:t>1.82</a:t>
                </a: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11DC38A7-7533-1117-1D96-6CEEEDD80F66}"/>
                  </a:ext>
                </a:extLst>
              </p:cNvPr>
              <p:cNvSpPr txBox="1"/>
              <p:nvPr/>
            </p:nvSpPr>
            <p:spPr>
              <a:xfrm>
                <a:off x="6899558" y="1250132"/>
                <a:ext cx="75888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  <a:buSzPct val="100000"/>
                </a:pPr>
                <a:endParaRPr lang="en-IN" sz="1600" b="1" dirty="0">
                  <a:solidFill>
                    <a:srgbClr val="BED97C"/>
                  </a:solidFill>
                  <a:latin typeface="Bahnschrift SemiBold" panose="020B0502040204020203" pitchFamily="34" charset="0"/>
                  <a:ea typeface="Source Sans Pro" panose="020B0503030403020204" pitchFamily="34" charset="0"/>
                </a:endParaRP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C260E832-54C7-75D4-9252-857F795F2F64}"/>
                </a:ext>
              </a:extLst>
            </p:cNvPr>
            <p:cNvGrpSpPr/>
            <p:nvPr/>
          </p:nvGrpSpPr>
          <p:grpSpPr>
            <a:xfrm>
              <a:off x="8583958" y="2227474"/>
              <a:ext cx="3167916" cy="738664"/>
              <a:chOff x="7610523" y="1818854"/>
              <a:chExt cx="3167916" cy="738664"/>
            </a:xfrm>
          </p:grpSpPr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1325584C-287D-0FB4-4092-10671D2342DC}"/>
                  </a:ext>
                </a:extLst>
              </p:cNvPr>
              <p:cNvSpPr txBox="1"/>
              <p:nvPr/>
            </p:nvSpPr>
            <p:spPr>
              <a:xfrm>
                <a:off x="8292604" y="1915904"/>
                <a:ext cx="248583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  <a:buSzPct val="100000"/>
                </a:pPr>
                <a:r>
                  <a:rPr lang="en-US" dirty="0">
                    <a:solidFill>
                      <a:srgbClr val="1B3F90"/>
                    </a:solidFill>
                    <a:latin typeface="Mont"/>
                    <a:ea typeface="Source Sans Pro" panose="020B0503030403020204" pitchFamily="34" charset="0"/>
                  </a:rPr>
                  <a:t>Exports </a:t>
                </a:r>
                <a:br>
                  <a:rPr lang="en-US" dirty="0">
                    <a:solidFill>
                      <a:srgbClr val="1B3F90"/>
                    </a:solidFill>
                    <a:latin typeface="Mont"/>
                    <a:ea typeface="Source Sans Pro" panose="020B0503030403020204" pitchFamily="34" charset="0"/>
                  </a:rPr>
                </a:br>
                <a:r>
                  <a:rPr lang="en-US" dirty="0">
                    <a:solidFill>
                      <a:srgbClr val="1B3F90"/>
                    </a:solidFill>
                    <a:latin typeface="Mont"/>
                    <a:ea typeface="Source Sans Pro" panose="020B0503030403020204" pitchFamily="34" charset="0"/>
                  </a:rPr>
                  <a:t>(% of World Exports)</a:t>
                </a:r>
                <a:endParaRPr lang="en-IN" dirty="0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</a:endParaRPr>
              </a:p>
            </p:txBody>
          </p: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F677BEFD-398B-9A49-69D7-CB438DF97C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30054" y="1858953"/>
                <a:ext cx="0" cy="630942"/>
              </a:xfrm>
              <a:prstGeom prst="line">
                <a:avLst/>
              </a:prstGeom>
              <a:ln w="28575">
                <a:solidFill>
                  <a:srgbClr val="B3B3B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981FF29C-E517-B19C-4308-B9BA48430931}"/>
                  </a:ext>
                </a:extLst>
              </p:cNvPr>
              <p:cNvSpPr txBox="1"/>
              <p:nvPr/>
            </p:nvSpPr>
            <p:spPr>
              <a:xfrm>
                <a:off x="7610523" y="1818854"/>
                <a:ext cx="585973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buSzPct val="100000"/>
                </a:pPr>
                <a:r>
                  <a:rPr lang="en-US" sz="1600" b="1" dirty="0">
                    <a:solidFill>
                      <a:srgbClr val="EF7F1A"/>
                    </a:solidFill>
                    <a:latin typeface="Bahnschrift SemiBold" panose="020B0502040204020203" pitchFamily="34" charset="0"/>
                    <a:ea typeface="Source Sans Pro" panose="020B0503030403020204" pitchFamily="34" charset="0"/>
                  </a:rPr>
                  <a:t>4.5%</a:t>
                </a:r>
              </a:p>
              <a:p>
                <a:pPr algn="ctr">
                  <a:buSzPct val="100000"/>
                </a:pPr>
                <a:r>
                  <a:rPr lang="en-US" sz="1600" b="1" dirty="0">
                    <a:solidFill>
                      <a:schemeClr val="bg1">
                        <a:lumMod val="65000"/>
                      </a:schemeClr>
                    </a:solidFill>
                    <a:latin typeface="Bahnschrift SemiBold" panose="020B0502040204020203" pitchFamily="34" charset="0"/>
                    <a:ea typeface="Source Sans Pro" panose="020B0503030403020204" pitchFamily="34" charset="0"/>
                  </a:rPr>
                  <a:t>⬆</a:t>
                </a:r>
              </a:p>
              <a:p>
                <a:pPr algn="ctr">
                  <a:buSzPct val="100000"/>
                </a:pPr>
                <a:r>
                  <a:rPr lang="en-US" sz="1600" b="1" dirty="0">
                    <a:solidFill>
                      <a:srgbClr val="1B3F90"/>
                    </a:solidFill>
                    <a:latin typeface="Bahnschrift SemiBold" panose="020B0502040204020203" pitchFamily="34" charset="0"/>
                    <a:ea typeface="Source Sans Pro" panose="020B0503030403020204" pitchFamily="34" charset="0"/>
                  </a:rPr>
                  <a:t>2.2%</a:t>
                </a: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21914E3F-E24D-FD79-89DA-C29B798B8BB2}"/>
                  </a:ext>
                </a:extLst>
              </p:cNvPr>
              <p:cNvSpPr txBox="1"/>
              <p:nvPr/>
            </p:nvSpPr>
            <p:spPr>
              <a:xfrm>
                <a:off x="7768746" y="2277223"/>
                <a:ext cx="75888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  <a:buSzPct val="100000"/>
                </a:pPr>
                <a:endParaRPr lang="en-IN" sz="1600" b="1">
                  <a:solidFill>
                    <a:srgbClr val="BED97C"/>
                  </a:solidFill>
                  <a:latin typeface="Bahnschrift SemiBold" panose="020B0502040204020203" pitchFamily="34" charset="0"/>
                  <a:ea typeface="Source Sans Pro" panose="020B0503030403020204" pitchFamily="34" charset="0"/>
                </a:endParaRP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84A2F016-D2B2-AE5C-C208-35C45B3D2B3D}"/>
                </a:ext>
              </a:extLst>
            </p:cNvPr>
            <p:cNvGrpSpPr/>
            <p:nvPr/>
          </p:nvGrpSpPr>
          <p:grpSpPr>
            <a:xfrm>
              <a:off x="8549904" y="4063622"/>
              <a:ext cx="711981" cy="738664"/>
              <a:chOff x="7560029" y="3892422"/>
              <a:chExt cx="711981" cy="738664"/>
            </a:xfrm>
          </p:grpSpPr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1BAE0CC6-53E0-D8EA-1467-B08650441CFA}"/>
                  </a:ext>
                </a:extLst>
              </p:cNvPr>
              <p:cNvSpPr txBox="1"/>
              <p:nvPr/>
            </p:nvSpPr>
            <p:spPr>
              <a:xfrm>
                <a:off x="7560029" y="3892422"/>
                <a:ext cx="711981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buSzPct val="100000"/>
                </a:pPr>
                <a:r>
                  <a:rPr lang="en-US" sz="1600" b="1" dirty="0">
                    <a:solidFill>
                      <a:srgbClr val="EF7F1A"/>
                    </a:solidFill>
                    <a:latin typeface="Bahnschrift SemiBold" panose="020B0502040204020203" pitchFamily="34" charset="0"/>
                    <a:ea typeface="Source Sans Pro" panose="020B0503030403020204" pitchFamily="34" charset="0"/>
                  </a:rPr>
                  <a:t>57.6</a:t>
                </a:r>
              </a:p>
              <a:p>
                <a:pPr algn="ctr">
                  <a:buSzPct val="100000"/>
                </a:pPr>
                <a:r>
                  <a:rPr lang="en-US" sz="1600" b="1" dirty="0">
                    <a:solidFill>
                      <a:schemeClr val="bg1">
                        <a:lumMod val="65000"/>
                      </a:schemeClr>
                    </a:solidFill>
                    <a:latin typeface="Bahnschrift SemiBold" panose="020B0502040204020203" pitchFamily="34" charset="0"/>
                    <a:ea typeface="Source Sans Pro" panose="020B0503030403020204" pitchFamily="34" charset="0"/>
                  </a:rPr>
                  <a:t>⬆</a:t>
                </a:r>
              </a:p>
              <a:p>
                <a:pPr algn="ctr">
                  <a:buSzPct val="100000"/>
                </a:pPr>
                <a:r>
                  <a:rPr lang="en-US" sz="1600" b="1" dirty="0">
                    <a:solidFill>
                      <a:srgbClr val="1B3F90"/>
                    </a:solidFill>
                    <a:latin typeface="Bahnschrift SemiBold" panose="020B0502040204020203" pitchFamily="34" charset="0"/>
                    <a:ea typeface="Source Sans Pro" panose="020B0503030403020204" pitchFamily="34" charset="0"/>
                  </a:rPr>
                  <a:t>32.4</a:t>
                </a: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349885F1-B9B6-5E4A-A99D-87390B4E94C1}"/>
                  </a:ext>
                </a:extLst>
              </p:cNvPr>
              <p:cNvSpPr txBox="1"/>
              <p:nvPr/>
            </p:nvSpPr>
            <p:spPr>
              <a:xfrm>
                <a:off x="7784141" y="4336144"/>
                <a:ext cx="37990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  <a:buSzPct val="100000"/>
                </a:pPr>
                <a:endParaRPr lang="en-IN" sz="1600" b="1">
                  <a:solidFill>
                    <a:srgbClr val="BED97C"/>
                  </a:solidFill>
                  <a:latin typeface="Bahnschrift SemiBold" panose="020B0502040204020203" pitchFamily="34" charset="0"/>
                  <a:ea typeface="Source Sans Pro" panose="020B0503030403020204" pitchFamily="34" charset="0"/>
                </a:endParaRP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92E3AC2A-51C7-1805-1916-5E6D169FAEEC}"/>
                </a:ext>
              </a:extLst>
            </p:cNvPr>
            <p:cNvGrpSpPr/>
            <p:nvPr/>
          </p:nvGrpSpPr>
          <p:grpSpPr>
            <a:xfrm>
              <a:off x="569099" y="1348847"/>
              <a:ext cx="2806547" cy="738664"/>
              <a:chOff x="2064644" y="1038635"/>
              <a:chExt cx="2806547" cy="738664"/>
            </a:xfrm>
          </p:grpSpPr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B63DAE69-221D-B66A-6F7C-18A501C78BB5}"/>
                  </a:ext>
                </a:extLst>
              </p:cNvPr>
              <p:cNvSpPr txBox="1"/>
              <p:nvPr/>
            </p:nvSpPr>
            <p:spPr>
              <a:xfrm>
                <a:off x="2064644" y="1264589"/>
                <a:ext cx="216155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  <a:buSzPct val="100000"/>
                </a:pPr>
                <a:r>
                  <a:rPr lang="en-US" dirty="0">
                    <a:solidFill>
                      <a:srgbClr val="1B3F90"/>
                    </a:solidFill>
                    <a:latin typeface="Mont"/>
                    <a:ea typeface="Source Sans Pro" panose="020B0503030403020204" pitchFamily="34" charset="0"/>
                  </a:rPr>
                  <a:t>GDP (₹ in Lakh Crores)</a:t>
                </a:r>
                <a:endParaRPr lang="en-IN" dirty="0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</a:endParaRPr>
              </a:p>
            </p:txBody>
          </p: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86A20214-BC6C-C36D-5AE8-5D703CE44B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70747" y="1110152"/>
                <a:ext cx="0" cy="630942"/>
              </a:xfrm>
              <a:prstGeom prst="line">
                <a:avLst/>
              </a:prstGeom>
              <a:ln w="28575">
                <a:solidFill>
                  <a:srgbClr val="B3B3B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C6DE1F23-70E7-B1B4-7191-7EA0AE8C6A2B}"/>
                  </a:ext>
                </a:extLst>
              </p:cNvPr>
              <p:cNvSpPr txBox="1"/>
              <p:nvPr/>
            </p:nvSpPr>
            <p:spPr>
              <a:xfrm>
                <a:off x="4159210" y="1038635"/>
                <a:ext cx="711981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buSzPct val="100000"/>
                </a:pPr>
                <a:r>
                  <a:rPr lang="en-US" sz="1600" b="1" dirty="0">
                    <a:solidFill>
                      <a:srgbClr val="EF7F1A"/>
                    </a:solidFill>
                    <a:latin typeface="Bahnschrift SemiBold" panose="020B0502040204020203" pitchFamily="34" charset="0"/>
                    <a:ea typeface="Source Sans Pro" panose="020B0503030403020204" pitchFamily="34" charset="0"/>
                  </a:rPr>
                  <a:t>635.12</a:t>
                </a:r>
              </a:p>
              <a:p>
                <a:pPr algn="ctr">
                  <a:buSzPct val="100000"/>
                </a:pPr>
                <a:r>
                  <a:rPr lang="en-US" sz="1600" b="1" dirty="0">
                    <a:solidFill>
                      <a:schemeClr val="bg1">
                        <a:lumMod val="65000"/>
                      </a:schemeClr>
                    </a:solidFill>
                    <a:latin typeface="Bahnschrift SemiBold" panose="020B0502040204020203" pitchFamily="34" charset="0"/>
                    <a:ea typeface="Source Sans Pro" panose="020B0503030403020204" pitchFamily="34" charset="0"/>
                  </a:rPr>
                  <a:t>⬆</a:t>
                </a:r>
              </a:p>
              <a:p>
                <a:pPr algn="ctr">
                  <a:buSzPct val="100000"/>
                </a:pPr>
                <a:r>
                  <a:rPr lang="en-US" sz="1600" b="1" dirty="0">
                    <a:solidFill>
                      <a:srgbClr val="1B3F90"/>
                    </a:solidFill>
                    <a:latin typeface="Bahnschrift SemiBold" panose="020B0502040204020203" pitchFamily="34" charset="0"/>
                    <a:ea typeface="Source Sans Pro" panose="020B0503030403020204" pitchFamily="34" charset="0"/>
                  </a:rPr>
                  <a:t>253.92</a:t>
                </a:r>
                <a:endParaRPr lang="en-US" b="1" dirty="0">
                  <a:solidFill>
                    <a:srgbClr val="1B3F90"/>
                  </a:solidFill>
                  <a:latin typeface="Bahnschrift SemiBold" panose="020B0502040204020203" pitchFamily="34" charset="0"/>
                  <a:ea typeface="Source Sans Pro" panose="020B0503030403020204" pitchFamily="34" charset="0"/>
                </a:endParaRP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D2C23A31-7814-ECC1-AF06-E958150FE9B1}"/>
                </a:ext>
              </a:extLst>
            </p:cNvPr>
            <p:cNvGrpSpPr/>
            <p:nvPr/>
          </p:nvGrpSpPr>
          <p:grpSpPr>
            <a:xfrm>
              <a:off x="846931" y="2202083"/>
              <a:ext cx="2706024" cy="761004"/>
              <a:chOff x="1364149" y="1953540"/>
              <a:chExt cx="2706024" cy="761004"/>
            </a:xfrm>
          </p:grpSpPr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2FD40A3A-EA87-E52B-428E-0C14444EDCB9}"/>
                  </a:ext>
                </a:extLst>
              </p:cNvPr>
              <p:cNvSpPr txBox="1"/>
              <p:nvPr/>
            </p:nvSpPr>
            <p:spPr>
              <a:xfrm>
                <a:off x="1364149" y="1999738"/>
                <a:ext cx="179889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  <a:buSzPct val="100000"/>
                </a:pPr>
                <a:r>
                  <a:rPr lang="en-US" dirty="0">
                    <a:solidFill>
                      <a:srgbClr val="1B3F90"/>
                    </a:solidFill>
                    <a:latin typeface="Mont"/>
                    <a:ea typeface="Source Sans Pro" panose="020B0503030403020204" pitchFamily="34" charset="0"/>
                  </a:rPr>
                  <a:t>Equity Market Cap </a:t>
                </a:r>
                <a:br>
                  <a:rPr lang="en-US" dirty="0">
                    <a:solidFill>
                      <a:srgbClr val="1B3F90"/>
                    </a:solidFill>
                    <a:latin typeface="Mont"/>
                    <a:ea typeface="Source Sans Pro" panose="020B0503030403020204" pitchFamily="34" charset="0"/>
                  </a:rPr>
                </a:br>
                <a:r>
                  <a:rPr lang="en-US" dirty="0">
                    <a:solidFill>
                      <a:srgbClr val="1B3F90"/>
                    </a:solidFill>
                    <a:latin typeface="Mont"/>
                    <a:ea typeface="Source Sans Pro" panose="020B0503030403020204" pitchFamily="34" charset="0"/>
                  </a:rPr>
                  <a:t>(₹ in Lakh Crores)</a:t>
                </a:r>
                <a:endParaRPr lang="en-IN" dirty="0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</a:endParaRPr>
              </a:p>
            </p:txBody>
          </p: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B916B47E-04C7-CDD7-4049-A558B9E8CC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87336" y="1953540"/>
                <a:ext cx="0" cy="630942"/>
              </a:xfrm>
              <a:prstGeom prst="line">
                <a:avLst/>
              </a:prstGeom>
              <a:ln w="28575">
                <a:solidFill>
                  <a:srgbClr val="B3B3B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0940E78F-B26E-3D21-22C0-7ED21D541EAB}"/>
                  </a:ext>
                </a:extLst>
              </p:cNvPr>
              <p:cNvSpPr txBox="1"/>
              <p:nvPr/>
            </p:nvSpPr>
            <p:spPr>
              <a:xfrm>
                <a:off x="3141467" y="1975880"/>
                <a:ext cx="732318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buSzPct val="100000"/>
                </a:pPr>
                <a:r>
                  <a:rPr lang="en-US" sz="1600" b="1" dirty="0">
                    <a:solidFill>
                      <a:srgbClr val="EF7F1A"/>
                    </a:solidFill>
                    <a:latin typeface="Bahnschrift SemiBold" panose="020B0502040204020203" pitchFamily="34" charset="0"/>
                    <a:ea typeface="Source Sans Pro" panose="020B0503030403020204" pitchFamily="34" charset="0"/>
                  </a:rPr>
                  <a:t>800</a:t>
                </a:r>
              </a:p>
              <a:p>
                <a:pPr algn="ctr">
                  <a:buSzPct val="100000"/>
                </a:pPr>
                <a:r>
                  <a:rPr lang="en-US" sz="1600" b="1" dirty="0">
                    <a:solidFill>
                      <a:schemeClr val="bg1">
                        <a:lumMod val="65000"/>
                      </a:schemeClr>
                    </a:solidFill>
                    <a:latin typeface="Bahnschrift SemiBold" panose="020B0502040204020203" pitchFamily="34" charset="0"/>
                    <a:ea typeface="Source Sans Pro" panose="020B0503030403020204" pitchFamily="34" charset="0"/>
                  </a:rPr>
                  <a:t>⬆</a:t>
                </a:r>
              </a:p>
              <a:p>
                <a:pPr algn="ctr">
                  <a:buSzPct val="100000"/>
                </a:pPr>
                <a:r>
                  <a:rPr lang="en-US" sz="1600" b="1" dirty="0">
                    <a:solidFill>
                      <a:srgbClr val="1B3F90"/>
                    </a:solidFill>
                    <a:latin typeface="Bahnschrift SemiBold" panose="020B0502040204020203" pitchFamily="34" charset="0"/>
                    <a:ea typeface="Source Sans Pro" panose="020B0503030403020204" pitchFamily="34" charset="0"/>
                  </a:rPr>
                  <a:t>280</a:t>
                </a:r>
                <a:endParaRPr lang="en-IN" sz="1600" dirty="0">
                  <a:solidFill>
                    <a:srgbClr val="1B3F90"/>
                  </a:solidFill>
                </a:endParaRP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948CA7A9-A344-01DC-9B76-418253E008AD}"/>
                  </a:ext>
                </a:extLst>
              </p:cNvPr>
              <p:cNvSpPr txBox="1"/>
              <p:nvPr/>
            </p:nvSpPr>
            <p:spPr>
              <a:xfrm>
                <a:off x="3311293" y="2466791"/>
                <a:ext cx="75888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  <a:buSzPct val="100000"/>
                </a:pPr>
                <a:endParaRPr lang="en-IN" sz="1600" b="1" dirty="0">
                  <a:solidFill>
                    <a:srgbClr val="BED97C"/>
                  </a:solidFill>
                  <a:latin typeface="Bahnschrift SemiBold" panose="020B0502040204020203" pitchFamily="34" charset="0"/>
                  <a:ea typeface="Source Sans Pro" panose="020B0503030403020204" pitchFamily="34" charset="0"/>
                </a:endParaRP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6E05CAE-0F59-E527-DED8-3D4707C32694}"/>
                </a:ext>
              </a:extLst>
            </p:cNvPr>
            <p:cNvGrpSpPr/>
            <p:nvPr/>
          </p:nvGrpSpPr>
          <p:grpSpPr>
            <a:xfrm>
              <a:off x="868542" y="3113070"/>
              <a:ext cx="2706358" cy="738665"/>
              <a:chOff x="1350700" y="2974832"/>
              <a:chExt cx="2698735" cy="674466"/>
            </a:xfrm>
          </p:grpSpPr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B459682F-DFC4-E4F0-C99D-429374E23118}"/>
                  </a:ext>
                </a:extLst>
              </p:cNvPr>
              <p:cNvSpPr txBox="1"/>
              <p:nvPr/>
            </p:nvSpPr>
            <p:spPr>
              <a:xfrm>
                <a:off x="1350700" y="2991163"/>
                <a:ext cx="1793826" cy="5058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  <a:buSzPct val="100000"/>
                </a:pPr>
                <a:r>
                  <a:rPr lang="en-US" dirty="0">
                    <a:solidFill>
                      <a:srgbClr val="1B3F90"/>
                    </a:solidFill>
                    <a:latin typeface="Mont"/>
                    <a:ea typeface="Source Sans Pro" panose="020B0503030403020204" pitchFamily="34" charset="0"/>
                  </a:rPr>
                  <a:t>IT Services Exports </a:t>
                </a:r>
                <a:br>
                  <a:rPr lang="en-US" dirty="0">
                    <a:solidFill>
                      <a:srgbClr val="1B3F90"/>
                    </a:solidFill>
                    <a:latin typeface="Mont"/>
                    <a:ea typeface="Source Sans Pro" panose="020B0503030403020204" pitchFamily="34" charset="0"/>
                  </a:rPr>
                </a:br>
                <a:r>
                  <a:rPr lang="en-US" dirty="0">
                    <a:solidFill>
                      <a:srgbClr val="1B3F90"/>
                    </a:solidFill>
                    <a:latin typeface="Mont"/>
                    <a:ea typeface="Source Sans Pro" panose="020B0503030403020204" pitchFamily="34" charset="0"/>
                  </a:rPr>
                  <a:t>(₹ in Lakh Crores)</a:t>
                </a:r>
                <a:endParaRPr lang="en-IN" dirty="0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</a:endParaRPr>
              </a:p>
            </p:txBody>
          </p: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181CC7C9-1C37-3C89-8FD6-D369351AF8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44526" y="2979248"/>
                <a:ext cx="0" cy="630942"/>
              </a:xfrm>
              <a:prstGeom prst="line">
                <a:avLst/>
              </a:prstGeom>
              <a:ln w="28575">
                <a:solidFill>
                  <a:srgbClr val="B3B3B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14CBAE45-97EC-3154-B3A8-28C3EC1083C7}"/>
                  </a:ext>
                </a:extLst>
              </p:cNvPr>
              <p:cNvSpPr txBox="1"/>
              <p:nvPr/>
            </p:nvSpPr>
            <p:spPr>
              <a:xfrm>
                <a:off x="3200877" y="2974832"/>
                <a:ext cx="538402" cy="6744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buSzPct val="100000"/>
                </a:pPr>
                <a:r>
                  <a:rPr lang="en-US" sz="1600" b="1" dirty="0">
                    <a:solidFill>
                      <a:srgbClr val="EF7F1A"/>
                    </a:solidFill>
                    <a:latin typeface="Bahnschrift SemiBold" panose="020B0502040204020203" pitchFamily="34" charset="0"/>
                    <a:ea typeface="Source Sans Pro" panose="020B0503030403020204" pitchFamily="34" charset="0"/>
                  </a:rPr>
                  <a:t>42.16</a:t>
                </a:r>
              </a:p>
              <a:p>
                <a:pPr algn="ctr">
                  <a:buSzPct val="100000"/>
                </a:pPr>
                <a:r>
                  <a:rPr lang="en-US" sz="1600" b="1" dirty="0">
                    <a:solidFill>
                      <a:schemeClr val="bg1">
                        <a:lumMod val="65000"/>
                      </a:schemeClr>
                    </a:solidFill>
                    <a:latin typeface="Bahnschrift SemiBold" panose="020B0502040204020203" pitchFamily="34" charset="0"/>
                    <a:ea typeface="Source Sans Pro" panose="020B0503030403020204" pitchFamily="34" charset="0"/>
                  </a:rPr>
                  <a:t>⬆</a:t>
                </a:r>
              </a:p>
              <a:p>
                <a:pPr algn="ctr">
                  <a:buSzPct val="100000"/>
                </a:pPr>
                <a:r>
                  <a:rPr lang="en-US" sz="1600" b="1" dirty="0">
                    <a:solidFill>
                      <a:srgbClr val="1B3F90"/>
                    </a:solidFill>
                    <a:latin typeface="Bahnschrift SemiBold" panose="020B0502040204020203" pitchFamily="34" charset="0"/>
                    <a:ea typeface="Source Sans Pro" panose="020B0503030403020204" pitchFamily="34" charset="0"/>
                  </a:rPr>
                  <a:t>14.24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C310882E-EF82-7C46-982D-5B28FCF320CB}"/>
                  </a:ext>
                </a:extLst>
              </p:cNvPr>
              <p:cNvSpPr txBox="1"/>
              <p:nvPr/>
            </p:nvSpPr>
            <p:spPr>
              <a:xfrm>
                <a:off x="3290555" y="3422768"/>
                <a:ext cx="758880" cy="2248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  <a:buSzPct val="100000"/>
                </a:pPr>
                <a:endParaRPr lang="en-IN" sz="1600" b="1" dirty="0">
                  <a:solidFill>
                    <a:srgbClr val="BED97C"/>
                  </a:solidFill>
                  <a:latin typeface="Bahnschrift SemiBold" panose="020B0502040204020203" pitchFamily="34" charset="0"/>
                  <a:ea typeface="Source Sans Pro" panose="020B0503030403020204" pitchFamily="34" charset="0"/>
                </a:endParaRP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06DE7DB1-330F-03C1-04DB-7BC17E054D95}"/>
                </a:ext>
              </a:extLst>
            </p:cNvPr>
            <p:cNvGrpSpPr/>
            <p:nvPr/>
          </p:nvGrpSpPr>
          <p:grpSpPr>
            <a:xfrm>
              <a:off x="1270856" y="3934791"/>
              <a:ext cx="2279452" cy="738664"/>
              <a:chOff x="1913022" y="3898346"/>
              <a:chExt cx="2279452" cy="738664"/>
            </a:xfrm>
          </p:grpSpPr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0A02845F-8437-B69B-F21F-04309A5F3F48}"/>
                  </a:ext>
                </a:extLst>
              </p:cNvPr>
              <p:cNvSpPr txBox="1"/>
              <p:nvPr/>
            </p:nvSpPr>
            <p:spPr>
              <a:xfrm>
                <a:off x="1913022" y="4096609"/>
                <a:ext cx="142139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  <a:buSzPct val="100000"/>
                </a:pPr>
                <a:r>
                  <a:rPr lang="en-US" dirty="0">
                    <a:solidFill>
                      <a:srgbClr val="1B3F90"/>
                    </a:solidFill>
                    <a:latin typeface="Mont"/>
                    <a:ea typeface="Source Sans Pro" panose="020B0503030403020204" pitchFamily="34" charset="0"/>
                  </a:rPr>
                  <a:t>Credit to GDP</a:t>
                </a:r>
                <a:endParaRPr lang="en-IN" dirty="0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</a:endParaRPr>
              </a:p>
            </p:txBody>
          </p: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8F503196-6E33-B309-FF40-A2CBCA648C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14418" y="3914420"/>
                <a:ext cx="0" cy="630942"/>
              </a:xfrm>
              <a:prstGeom prst="line">
                <a:avLst/>
              </a:prstGeom>
              <a:ln w="28575">
                <a:solidFill>
                  <a:srgbClr val="B3B3B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5CC996A8-E976-F057-1FF2-A38A971D783F}"/>
                  </a:ext>
                </a:extLst>
              </p:cNvPr>
              <p:cNvSpPr txBox="1"/>
              <p:nvPr/>
            </p:nvSpPr>
            <p:spPr>
              <a:xfrm>
                <a:off x="3261451" y="3898346"/>
                <a:ext cx="717948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buSzPct val="100000"/>
                </a:pPr>
                <a:r>
                  <a:rPr lang="en-US" sz="1600" b="1" dirty="0">
                    <a:solidFill>
                      <a:srgbClr val="EF7F1A"/>
                    </a:solidFill>
                    <a:latin typeface="Bahnschrift SemiBold" panose="020B0502040204020203" pitchFamily="34" charset="0"/>
                    <a:ea typeface="Source Sans Pro" panose="020B0503030403020204" pitchFamily="34" charset="0"/>
                  </a:rPr>
                  <a:t>100%</a:t>
                </a:r>
              </a:p>
              <a:p>
                <a:pPr algn="ctr">
                  <a:buSzPct val="100000"/>
                </a:pPr>
                <a:r>
                  <a:rPr lang="en-US" sz="1600" b="1" dirty="0">
                    <a:solidFill>
                      <a:schemeClr val="bg1">
                        <a:lumMod val="65000"/>
                      </a:schemeClr>
                    </a:solidFill>
                    <a:latin typeface="Bahnschrift SemiBold" panose="020B0502040204020203" pitchFamily="34" charset="0"/>
                    <a:ea typeface="Source Sans Pro" panose="020B0503030403020204" pitchFamily="34" charset="0"/>
                  </a:rPr>
                  <a:t>⬆</a:t>
                </a:r>
              </a:p>
              <a:p>
                <a:pPr algn="ctr">
                  <a:buSzPct val="100000"/>
                </a:pPr>
                <a:r>
                  <a:rPr lang="en-US" sz="1600" b="1" dirty="0">
                    <a:solidFill>
                      <a:srgbClr val="1B3F90"/>
                    </a:solidFill>
                    <a:latin typeface="Bahnschrift SemiBold" panose="020B0502040204020203" pitchFamily="34" charset="0"/>
                    <a:ea typeface="Source Sans Pro" panose="020B0503030403020204" pitchFamily="34" charset="0"/>
                  </a:rPr>
                  <a:t>57%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580069CB-2036-D668-D27B-401823D70930}"/>
                  </a:ext>
                </a:extLst>
              </p:cNvPr>
              <p:cNvSpPr txBox="1"/>
              <p:nvPr/>
            </p:nvSpPr>
            <p:spPr>
              <a:xfrm>
                <a:off x="3433594" y="4388667"/>
                <a:ext cx="75888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  <a:buSzPct val="100000"/>
                </a:pPr>
                <a:endParaRPr lang="en-IN" sz="1600" b="1">
                  <a:solidFill>
                    <a:srgbClr val="BED97C"/>
                  </a:solidFill>
                  <a:latin typeface="Bahnschrift SemiBold" panose="020B0502040204020203" pitchFamily="34" charset="0"/>
                  <a:ea typeface="Source Sans Pro" panose="020B0503030403020204" pitchFamily="34" charset="0"/>
                </a:endParaRPr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98FAF923-92EB-7468-09E3-B3B97E5EC6B1}"/>
                </a:ext>
              </a:extLst>
            </p:cNvPr>
            <p:cNvGrpSpPr/>
            <p:nvPr/>
          </p:nvGrpSpPr>
          <p:grpSpPr>
            <a:xfrm>
              <a:off x="45432" y="4794632"/>
              <a:ext cx="3539285" cy="984885"/>
              <a:chOff x="1321432" y="4946307"/>
              <a:chExt cx="3539285" cy="984885"/>
            </a:xfrm>
          </p:grpSpPr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BC8CA4F-9CA2-C6E7-372F-788FBCA3D1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3515" y="4991172"/>
                <a:ext cx="0" cy="630942"/>
              </a:xfrm>
              <a:prstGeom prst="line">
                <a:avLst/>
              </a:prstGeom>
              <a:ln w="28575">
                <a:solidFill>
                  <a:srgbClr val="B3B3B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17FEE93F-BD0A-7297-A1FD-DB9672B8A848}"/>
                  </a:ext>
                </a:extLst>
              </p:cNvPr>
              <p:cNvGrpSpPr/>
              <p:nvPr/>
            </p:nvGrpSpPr>
            <p:grpSpPr>
              <a:xfrm>
                <a:off x="1321432" y="4946307"/>
                <a:ext cx="3539285" cy="984885"/>
                <a:chOff x="1395836" y="4746837"/>
                <a:chExt cx="3539285" cy="984885"/>
              </a:xfrm>
            </p:grpSpPr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DEE57DAD-42BF-CBD1-15C6-912658CBD5E8}"/>
                    </a:ext>
                  </a:extLst>
                </p:cNvPr>
                <p:cNvSpPr txBox="1"/>
                <p:nvPr/>
              </p:nvSpPr>
              <p:spPr>
                <a:xfrm>
                  <a:off x="1395836" y="4910459"/>
                  <a:ext cx="2741405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spcBef>
                      <a:spcPts val="600"/>
                    </a:spcBef>
                    <a:buSzPct val="100000"/>
                  </a:pPr>
                  <a:r>
                    <a:rPr lang="en-US" dirty="0">
                      <a:solidFill>
                        <a:srgbClr val="1B3F90"/>
                      </a:solidFill>
                      <a:latin typeface="Mont"/>
                      <a:ea typeface="Source Sans Pro" panose="020B0503030403020204" pitchFamily="34" charset="0"/>
                    </a:rPr>
                    <a:t>Share of Renewable energy</a:t>
                  </a:r>
                  <a:endParaRPr lang="en-IN" dirty="0">
                    <a:solidFill>
                      <a:srgbClr val="1B3F90"/>
                    </a:solidFill>
                    <a:latin typeface="Mont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004977FE-F6CC-3CE7-ADBF-29BA80A50613}"/>
                    </a:ext>
                  </a:extLst>
                </p:cNvPr>
                <p:cNvSpPr txBox="1"/>
                <p:nvPr/>
              </p:nvSpPr>
              <p:spPr>
                <a:xfrm>
                  <a:off x="3986666" y="4746837"/>
                  <a:ext cx="647609" cy="98488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>
                    <a:buSzPct val="100000"/>
                  </a:pPr>
                  <a:r>
                    <a:rPr lang="en-US" sz="1600" b="1" dirty="0">
                      <a:solidFill>
                        <a:srgbClr val="EF7F1A"/>
                      </a:solidFill>
                      <a:latin typeface="Bahnschrift SemiBold" panose="020B0502040204020203" pitchFamily="34" charset="0"/>
                      <a:ea typeface="Source Sans Pro" panose="020B0503030403020204" pitchFamily="34" charset="0"/>
                    </a:rPr>
                    <a:t>41%</a:t>
                  </a:r>
                </a:p>
                <a:p>
                  <a:pPr algn="ctr">
                    <a:buSzPct val="100000"/>
                  </a:pPr>
                  <a:r>
                    <a:rPr lang="en-US" sz="1600" b="1" dirty="0">
                      <a:solidFill>
                        <a:schemeClr val="bg1">
                          <a:lumMod val="65000"/>
                        </a:schemeClr>
                      </a:solidFill>
                      <a:latin typeface="Bahnschrift SemiBold" panose="020B0502040204020203" pitchFamily="34" charset="0"/>
                      <a:ea typeface="Source Sans Pro" panose="020B0503030403020204" pitchFamily="34" charset="0"/>
                    </a:rPr>
                    <a:t>⬆</a:t>
                  </a:r>
                </a:p>
                <a:p>
                  <a:pPr algn="ctr">
                    <a:buSzPct val="100000"/>
                  </a:pPr>
                  <a:r>
                    <a:rPr lang="en-US" sz="1600" b="1" dirty="0">
                      <a:solidFill>
                        <a:srgbClr val="1B3F90"/>
                      </a:solidFill>
                      <a:latin typeface="Bahnschrift SemiBold" panose="020B0502040204020203" pitchFamily="34" charset="0"/>
                      <a:ea typeface="Source Sans Pro" panose="020B0503030403020204" pitchFamily="34" charset="0"/>
                    </a:rPr>
                    <a:t>22%</a:t>
                  </a:r>
                </a:p>
                <a:p>
                  <a:pPr algn="ctr">
                    <a:buSzPct val="100000"/>
                  </a:pPr>
                  <a:endParaRPr lang="en-IN" sz="1600" b="1" dirty="0">
                    <a:solidFill>
                      <a:srgbClr val="3E5B2A"/>
                    </a:solidFill>
                    <a:latin typeface="Bahnschrift SemiBold" panose="020B0502040204020203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1DE7BD0A-B8AF-36FB-A19B-FAEDC4B047C4}"/>
                    </a:ext>
                  </a:extLst>
                </p:cNvPr>
                <p:cNvSpPr txBox="1"/>
                <p:nvPr/>
              </p:nvSpPr>
              <p:spPr>
                <a:xfrm>
                  <a:off x="4176241" y="5272361"/>
                  <a:ext cx="758880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spcBef>
                      <a:spcPts val="600"/>
                    </a:spcBef>
                    <a:buSzPct val="100000"/>
                  </a:pPr>
                  <a:endParaRPr lang="en-IN" sz="1600" b="1">
                    <a:solidFill>
                      <a:srgbClr val="BED97C"/>
                    </a:solidFill>
                    <a:latin typeface="Bahnschrift SemiBold" panose="020B0502040204020203" pitchFamily="34" charset="0"/>
                    <a:ea typeface="Source Sans Pro" panose="020B0503030403020204" pitchFamily="34" charset="0"/>
                  </a:endParaRPr>
                </a:p>
              </p:txBody>
            </p:sp>
          </p:grpSp>
        </p:grpSp>
        <p:pic>
          <p:nvPicPr>
            <p:cNvPr id="114" name="Picture 113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FD14477E-01BF-3AB8-DF64-39B328F9D5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9" t="7524" r="8287"/>
            <a:stretch/>
          </p:blipFill>
          <p:spPr>
            <a:xfrm>
              <a:off x="4303636" y="1605553"/>
              <a:ext cx="3406597" cy="34794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9131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FD2C74-1CAA-4A81-B9C4-3EC49A95CB70}"/>
              </a:ext>
            </a:extLst>
          </p:cNvPr>
          <p:cNvSpPr/>
          <p:nvPr/>
        </p:nvSpPr>
        <p:spPr>
          <a:xfrm>
            <a:off x="0" y="0"/>
            <a:ext cx="9753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2EE5F2A-AA98-4624-B27D-10BF184A6C41}"/>
              </a:ext>
            </a:extLst>
          </p:cNvPr>
          <p:cNvSpPr/>
          <p:nvPr/>
        </p:nvSpPr>
        <p:spPr>
          <a:xfrm>
            <a:off x="7486650" y="0"/>
            <a:ext cx="4724400" cy="2609850"/>
          </a:xfrm>
          <a:custGeom>
            <a:avLst/>
            <a:gdLst>
              <a:gd name="connsiteX0" fmla="*/ 22288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266950 w 4724400"/>
              <a:gd name="connsiteY4" fmla="*/ 38100 h 2609850"/>
              <a:gd name="connsiteX5" fmla="*/ 2228850 w 4724400"/>
              <a:gd name="connsiteY5" fmla="*/ 0 h 260985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2266950 w 4724400"/>
              <a:gd name="connsiteY4" fmla="*/ 19050 h 2590800"/>
              <a:gd name="connsiteX5" fmla="*/ 1949450 w 4724400"/>
              <a:gd name="connsiteY5" fmla="*/ 95250 h 259080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1949450 w 4724400"/>
              <a:gd name="connsiteY4" fmla="*/ 95250 h 2590800"/>
              <a:gd name="connsiteX0" fmla="*/ 20891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089150 w 4724400"/>
              <a:gd name="connsiteY4" fmla="*/ 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400" h="2609850">
                <a:moveTo>
                  <a:pt x="2089150" y="0"/>
                </a:moveTo>
                <a:lnTo>
                  <a:pt x="0" y="990600"/>
                </a:lnTo>
                <a:lnTo>
                  <a:pt x="4724400" y="2609850"/>
                </a:lnTo>
                <a:lnTo>
                  <a:pt x="4705350" y="19050"/>
                </a:lnTo>
                <a:lnTo>
                  <a:pt x="208915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C88978-323D-4FAD-8178-697C6C3FF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074831" y="16152"/>
            <a:ext cx="3121703" cy="279448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58F3F6F-DD56-4A82-97FD-7271C02422A4}"/>
              </a:ext>
            </a:extLst>
          </p:cNvPr>
          <p:cNvSpPr/>
          <p:nvPr/>
        </p:nvSpPr>
        <p:spPr>
          <a:xfrm flipH="1" flipV="1">
            <a:off x="0" y="6096000"/>
            <a:ext cx="2381250" cy="762000"/>
          </a:xfrm>
          <a:custGeom>
            <a:avLst/>
            <a:gdLst>
              <a:gd name="connsiteX0" fmla="*/ 0 w 2381250"/>
              <a:gd name="connsiteY0" fmla="*/ 0 h 762000"/>
              <a:gd name="connsiteX1" fmla="*/ 2381250 w 2381250"/>
              <a:gd name="connsiteY1" fmla="*/ 0 h 762000"/>
              <a:gd name="connsiteX2" fmla="*/ 2381250 w 2381250"/>
              <a:gd name="connsiteY2" fmla="*/ 762000 h 762000"/>
              <a:gd name="connsiteX3" fmla="*/ 0 w 2381250"/>
              <a:gd name="connsiteY3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0" h="762000">
                <a:moveTo>
                  <a:pt x="0" y="0"/>
                </a:moveTo>
                <a:lnTo>
                  <a:pt x="2381250" y="0"/>
                </a:lnTo>
                <a:lnTo>
                  <a:pt x="2381250" y="762000"/>
                </a:lnTo>
                <a:lnTo>
                  <a:pt x="0" y="0"/>
                </a:lnTo>
                <a:close/>
              </a:path>
            </a:pathLst>
          </a:custGeom>
          <a:solidFill>
            <a:srgbClr val="EF7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80DD9A-6E69-4166-832D-96C004436A20}"/>
              </a:ext>
            </a:extLst>
          </p:cNvPr>
          <p:cNvSpPr txBox="1"/>
          <p:nvPr/>
        </p:nvSpPr>
        <p:spPr>
          <a:xfrm>
            <a:off x="378278" y="441352"/>
            <a:ext cx="41251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" b="1" dirty="0">
                <a:solidFill>
                  <a:srgbClr val="1B3F90"/>
                </a:solidFill>
              </a:rPr>
              <a:t>Amul : Local to Global !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6E6059B-9158-44BB-8D50-AED92E8440D3}"/>
              </a:ext>
            </a:extLst>
          </p:cNvPr>
          <p:cNvSpPr/>
          <p:nvPr/>
        </p:nvSpPr>
        <p:spPr>
          <a:xfrm>
            <a:off x="9442450" y="-5081"/>
            <a:ext cx="2752725" cy="66675"/>
          </a:xfrm>
          <a:custGeom>
            <a:avLst/>
            <a:gdLst>
              <a:gd name="connsiteX0" fmla="*/ 22288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266950 w 4724400"/>
              <a:gd name="connsiteY4" fmla="*/ 38100 h 2609850"/>
              <a:gd name="connsiteX5" fmla="*/ 2228850 w 4724400"/>
              <a:gd name="connsiteY5" fmla="*/ 0 h 260985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2266950 w 4724400"/>
              <a:gd name="connsiteY4" fmla="*/ 19050 h 2590800"/>
              <a:gd name="connsiteX5" fmla="*/ 1949450 w 4724400"/>
              <a:gd name="connsiteY5" fmla="*/ 95250 h 259080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1949450 w 4724400"/>
              <a:gd name="connsiteY4" fmla="*/ 95250 h 2590800"/>
              <a:gd name="connsiteX0" fmla="*/ 20891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089150 w 4724400"/>
              <a:gd name="connsiteY4" fmla="*/ 0 h 2609850"/>
              <a:gd name="connsiteX0" fmla="*/ 120650 w 2755900"/>
              <a:gd name="connsiteY0" fmla="*/ 0 h 2609850"/>
              <a:gd name="connsiteX1" fmla="*/ 0 w 2755900"/>
              <a:gd name="connsiteY1" fmla="*/ 63500 h 2609850"/>
              <a:gd name="connsiteX2" fmla="*/ 2755900 w 2755900"/>
              <a:gd name="connsiteY2" fmla="*/ 2609850 h 2609850"/>
              <a:gd name="connsiteX3" fmla="*/ 2736850 w 2755900"/>
              <a:gd name="connsiteY3" fmla="*/ 19050 h 2609850"/>
              <a:gd name="connsiteX4" fmla="*/ 120650 w 2755900"/>
              <a:gd name="connsiteY4" fmla="*/ 0 h 2609850"/>
              <a:gd name="connsiteX0" fmla="*/ 120650 w 2743200"/>
              <a:gd name="connsiteY0" fmla="*/ 0 h 95250"/>
              <a:gd name="connsiteX1" fmla="*/ 0 w 2743200"/>
              <a:gd name="connsiteY1" fmla="*/ 63500 h 95250"/>
              <a:gd name="connsiteX2" fmla="*/ 2743200 w 2743200"/>
              <a:gd name="connsiteY2" fmla="*/ 95250 h 95250"/>
              <a:gd name="connsiteX3" fmla="*/ 2736850 w 2743200"/>
              <a:gd name="connsiteY3" fmla="*/ 19050 h 95250"/>
              <a:gd name="connsiteX4" fmla="*/ 120650 w 2743200"/>
              <a:gd name="connsiteY4" fmla="*/ 0 h 95250"/>
              <a:gd name="connsiteX0" fmla="*/ 120650 w 2743200"/>
              <a:gd name="connsiteY0" fmla="*/ 0 h 95250"/>
              <a:gd name="connsiteX1" fmla="*/ 0 w 2743200"/>
              <a:gd name="connsiteY1" fmla="*/ 63500 h 95250"/>
              <a:gd name="connsiteX2" fmla="*/ 2743200 w 2743200"/>
              <a:gd name="connsiteY2" fmla="*/ 95250 h 95250"/>
              <a:gd name="connsiteX3" fmla="*/ 2736850 w 2743200"/>
              <a:gd name="connsiteY3" fmla="*/ 19050 h 95250"/>
              <a:gd name="connsiteX4" fmla="*/ 120650 w 2743200"/>
              <a:gd name="connsiteY4" fmla="*/ 0 h 95250"/>
              <a:gd name="connsiteX0" fmla="*/ 120650 w 2743200"/>
              <a:gd name="connsiteY0" fmla="*/ 0 h 85725"/>
              <a:gd name="connsiteX1" fmla="*/ 0 w 2743200"/>
              <a:gd name="connsiteY1" fmla="*/ 53975 h 85725"/>
              <a:gd name="connsiteX2" fmla="*/ 2743200 w 2743200"/>
              <a:gd name="connsiteY2" fmla="*/ 85725 h 85725"/>
              <a:gd name="connsiteX3" fmla="*/ 2736850 w 2743200"/>
              <a:gd name="connsiteY3" fmla="*/ 9525 h 85725"/>
              <a:gd name="connsiteX4" fmla="*/ 120650 w 2743200"/>
              <a:gd name="connsiteY4" fmla="*/ 0 h 85725"/>
              <a:gd name="connsiteX0" fmla="*/ 120650 w 2746375"/>
              <a:gd name="connsiteY0" fmla="*/ 0 h 85725"/>
              <a:gd name="connsiteX1" fmla="*/ 0 w 2746375"/>
              <a:gd name="connsiteY1" fmla="*/ 53975 h 85725"/>
              <a:gd name="connsiteX2" fmla="*/ 2743200 w 2746375"/>
              <a:gd name="connsiteY2" fmla="*/ 85725 h 85725"/>
              <a:gd name="connsiteX3" fmla="*/ 2746375 w 2746375"/>
              <a:gd name="connsiteY3" fmla="*/ 3175 h 85725"/>
              <a:gd name="connsiteX4" fmla="*/ 120650 w 2746375"/>
              <a:gd name="connsiteY4" fmla="*/ 0 h 85725"/>
              <a:gd name="connsiteX0" fmla="*/ 120650 w 2746375"/>
              <a:gd name="connsiteY0" fmla="*/ 0 h 66675"/>
              <a:gd name="connsiteX1" fmla="*/ 0 w 2746375"/>
              <a:gd name="connsiteY1" fmla="*/ 53975 h 66675"/>
              <a:gd name="connsiteX2" fmla="*/ 2743200 w 2746375"/>
              <a:gd name="connsiteY2" fmla="*/ 66675 h 66675"/>
              <a:gd name="connsiteX3" fmla="*/ 2746375 w 2746375"/>
              <a:gd name="connsiteY3" fmla="*/ 3175 h 66675"/>
              <a:gd name="connsiteX4" fmla="*/ 120650 w 2746375"/>
              <a:gd name="connsiteY4" fmla="*/ 0 h 66675"/>
              <a:gd name="connsiteX0" fmla="*/ 127000 w 2752725"/>
              <a:gd name="connsiteY0" fmla="*/ 0 h 66675"/>
              <a:gd name="connsiteX1" fmla="*/ 0 w 2752725"/>
              <a:gd name="connsiteY1" fmla="*/ 60325 h 66675"/>
              <a:gd name="connsiteX2" fmla="*/ 2749550 w 2752725"/>
              <a:gd name="connsiteY2" fmla="*/ 66675 h 66675"/>
              <a:gd name="connsiteX3" fmla="*/ 2752725 w 2752725"/>
              <a:gd name="connsiteY3" fmla="*/ 3175 h 66675"/>
              <a:gd name="connsiteX4" fmla="*/ 127000 w 2752725"/>
              <a:gd name="connsiteY4" fmla="*/ 0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2725" h="66675">
                <a:moveTo>
                  <a:pt x="127000" y="0"/>
                </a:moveTo>
                <a:cubicBezTo>
                  <a:pt x="83608" y="24342"/>
                  <a:pt x="40217" y="39158"/>
                  <a:pt x="0" y="60325"/>
                </a:cubicBezTo>
                <a:lnTo>
                  <a:pt x="2749550" y="66675"/>
                </a:lnTo>
                <a:lnTo>
                  <a:pt x="2752725" y="3175"/>
                </a:lnTo>
                <a:lnTo>
                  <a:pt x="127000" y="0"/>
                </a:lnTo>
                <a:close/>
              </a:path>
            </a:pathLst>
          </a:custGeom>
          <a:solidFill>
            <a:srgbClr val="EF7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48824F-76A6-44BC-9462-9F5B18FCB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097" y="4063520"/>
            <a:ext cx="3121703" cy="27944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2A6D67-600D-7612-2AAF-0172E0C8C4BA}"/>
              </a:ext>
            </a:extLst>
          </p:cNvPr>
          <p:cNvSpPr txBox="1"/>
          <p:nvPr/>
        </p:nvSpPr>
        <p:spPr>
          <a:xfrm>
            <a:off x="484981" y="1993237"/>
            <a:ext cx="8783637" cy="28666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buSzPct val="100000"/>
            </a:pPr>
            <a:r>
              <a:rPr lang="en-US" sz="2400" b="1" dirty="0">
                <a:solidFill>
                  <a:srgbClr val="1B3F90"/>
                </a:solidFill>
              </a:rPr>
              <a:t>By 2047, our centenary </a:t>
            </a:r>
            <a:r>
              <a:rPr lang="en-IN" sz="2400" b="1" dirty="0">
                <a:solidFill>
                  <a:srgbClr val="1B3F90"/>
                </a:solidFill>
              </a:rPr>
              <a:t>year, we estimate that Amul group should be able achieve a turnover of  ₹ 17.6 Lakh Crores, from ₹ 0.59 Lakh Crores recorded in the previous financial year</a:t>
            </a:r>
          </a:p>
          <a:p>
            <a:pPr>
              <a:lnSpc>
                <a:spcPct val="150000"/>
              </a:lnSpc>
              <a:spcBef>
                <a:spcPts val="600"/>
              </a:spcBef>
              <a:buSzPct val="100000"/>
            </a:pPr>
            <a:r>
              <a:rPr lang="en-IN" sz="2400" b="1" dirty="0">
                <a:solidFill>
                  <a:srgbClr val="1B3F90"/>
                </a:solidFill>
              </a:rPr>
              <a:t>                            </a:t>
            </a:r>
          </a:p>
          <a:p>
            <a:pPr>
              <a:lnSpc>
                <a:spcPct val="150000"/>
              </a:lnSpc>
              <a:spcBef>
                <a:spcPts val="600"/>
              </a:spcBef>
              <a:buSzPct val="100000"/>
            </a:pPr>
            <a:r>
              <a:rPr lang="en-IN" sz="2400" b="1" dirty="0">
                <a:solidFill>
                  <a:srgbClr val="1B3F90"/>
                </a:solidFill>
              </a:rPr>
              <a:t>                            - Excerpt from Amul Annual Report-FY 22</a:t>
            </a:r>
            <a:endParaRPr lang="en-US" sz="3000" b="1" dirty="0">
              <a:solidFill>
                <a:srgbClr val="1B3F90"/>
              </a:solidFill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FF9E6B14-EFA2-7D7E-0D4D-9BB6F8011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820" y="3299034"/>
            <a:ext cx="3445124" cy="342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84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FD2C74-1CAA-4A81-B9C4-3EC49A95CB70}"/>
              </a:ext>
            </a:extLst>
          </p:cNvPr>
          <p:cNvSpPr/>
          <p:nvPr/>
        </p:nvSpPr>
        <p:spPr>
          <a:xfrm>
            <a:off x="0" y="0"/>
            <a:ext cx="9753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2EE5F2A-AA98-4624-B27D-10BF184A6C41}"/>
              </a:ext>
            </a:extLst>
          </p:cNvPr>
          <p:cNvSpPr/>
          <p:nvPr/>
        </p:nvSpPr>
        <p:spPr>
          <a:xfrm>
            <a:off x="7486650" y="0"/>
            <a:ext cx="4724400" cy="2609850"/>
          </a:xfrm>
          <a:custGeom>
            <a:avLst/>
            <a:gdLst>
              <a:gd name="connsiteX0" fmla="*/ 22288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266950 w 4724400"/>
              <a:gd name="connsiteY4" fmla="*/ 38100 h 2609850"/>
              <a:gd name="connsiteX5" fmla="*/ 2228850 w 4724400"/>
              <a:gd name="connsiteY5" fmla="*/ 0 h 260985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2266950 w 4724400"/>
              <a:gd name="connsiteY4" fmla="*/ 19050 h 2590800"/>
              <a:gd name="connsiteX5" fmla="*/ 1949450 w 4724400"/>
              <a:gd name="connsiteY5" fmla="*/ 95250 h 259080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1949450 w 4724400"/>
              <a:gd name="connsiteY4" fmla="*/ 95250 h 2590800"/>
              <a:gd name="connsiteX0" fmla="*/ 20891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089150 w 4724400"/>
              <a:gd name="connsiteY4" fmla="*/ 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400" h="2609850">
                <a:moveTo>
                  <a:pt x="2089150" y="0"/>
                </a:moveTo>
                <a:lnTo>
                  <a:pt x="0" y="990600"/>
                </a:lnTo>
                <a:lnTo>
                  <a:pt x="4724400" y="2609850"/>
                </a:lnTo>
                <a:lnTo>
                  <a:pt x="4705350" y="19050"/>
                </a:lnTo>
                <a:lnTo>
                  <a:pt x="208915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C88978-323D-4FAD-8178-697C6C3FF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074831" y="16152"/>
            <a:ext cx="3121703" cy="279448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58F3F6F-DD56-4A82-97FD-7271C02422A4}"/>
              </a:ext>
            </a:extLst>
          </p:cNvPr>
          <p:cNvSpPr/>
          <p:nvPr/>
        </p:nvSpPr>
        <p:spPr>
          <a:xfrm flipH="1" flipV="1">
            <a:off x="0" y="6096000"/>
            <a:ext cx="2381250" cy="762000"/>
          </a:xfrm>
          <a:custGeom>
            <a:avLst/>
            <a:gdLst>
              <a:gd name="connsiteX0" fmla="*/ 0 w 2381250"/>
              <a:gd name="connsiteY0" fmla="*/ 0 h 762000"/>
              <a:gd name="connsiteX1" fmla="*/ 2381250 w 2381250"/>
              <a:gd name="connsiteY1" fmla="*/ 0 h 762000"/>
              <a:gd name="connsiteX2" fmla="*/ 2381250 w 2381250"/>
              <a:gd name="connsiteY2" fmla="*/ 762000 h 762000"/>
              <a:gd name="connsiteX3" fmla="*/ 0 w 2381250"/>
              <a:gd name="connsiteY3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0" h="762000">
                <a:moveTo>
                  <a:pt x="0" y="0"/>
                </a:moveTo>
                <a:lnTo>
                  <a:pt x="2381250" y="0"/>
                </a:lnTo>
                <a:lnTo>
                  <a:pt x="2381250" y="762000"/>
                </a:lnTo>
                <a:lnTo>
                  <a:pt x="0" y="0"/>
                </a:lnTo>
                <a:close/>
              </a:path>
            </a:pathLst>
          </a:custGeom>
          <a:solidFill>
            <a:srgbClr val="EF7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6E6059B-9158-44BB-8D50-AED92E8440D3}"/>
              </a:ext>
            </a:extLst>
          </p:cNvPr>
          <p:cNvSpPr/>
          <p:nvPr/>
        </p:nvSpPr>
        <p:spPr>
          <a:xfrm>
            <a:off x="9442450" y="-5081"/>
            <a:ext cx="2752725" cy="66675"/>
          </a:xfrm>
          <a:custGeom>
            <a:avLst/>
            <a:gdLst>
              <a:gd name="connsiteX0" fmla="*/ 22288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266950 w 4724400"/>
              <a:gd name="connsiteY4" fmla="*/ 38100 h 2609850"/>
              <a:gd name="connsiteX5" fmla="*/ 2228850 w 4724400"/>
              <a:gd name="connsiteY5" fmla="*/ 0 h 260985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2266950 w 4724400"/>
              <a:gd name="connsiteY4" fmla="*/ 19050 h 2590800"/>
              <a:gd name="connsiteX5" fmla="*/ 1949450 w 4724400"/>
              <a:gd name="connsiteY5" fmla="*/ 95250 h 259080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1949450 w 4724400"/>
              <a:gd name="connsiteY4" fmla="*/ 95250 h 2590800"/>
              <a:gd name="connsiteX0" fmla="*/ 20891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089150 w 4724400"/>
              <a:gd name="connsiteY4" fmla="*/ 0 h 2609850"/>
              <a:gd name="connsiteX0" fmla="*/ 120650 w 2755900"/>
              <a:gd name="connsiteY0" fmla="*/ 0 h 2609850"/>
              <a:gd name="connsiteX1" fmla="*/ 0 w 2755900"/>
              <a:gd name="connsiteY1" fmla="*/ 63500 h 2609850"/>
              <a:gd name="connsiteX2" fmla="*/ 2755900 w 2755900"/>
              <a:gd name="connsiteY2" fmla="*/ 2609850 h 2609850"/>
              <a:gd name="connsiteX3" fmla="*/ 2736850 w 2755900"/>
              <a:gd name="connsiteY3" fmla="*/ 19050 h 2609850"/>
              <a:gd name="connsiteX4" fmla="*/ 120650 w 2755900"/>
              <a:gd name="connsiteY4" fmla="*/ 0 h 2609850"/>
              <a:gd name="connsiteX0" fmla="*/ 120650 w 2743200"/>
              <a:gd name="connsiteY0" fmla="*/ 0 h 95250"/>
              <a:gd name="connsiteX1" fmla="*/ 0 w 2743200"/>
              <a:gd name="connsiteY1" fmla="*/ 63500 h 95250"/>
              <a:gd name="connsiteX2" fmla="*/ 2743200 w 2743200"/>
              <a:gd name="connsiteY2" fmla="*/ 95250 h 95250"/>
              <a:gd name="connsiteX3" fmla="*/ 2736850 w 2743200"/>
              <a:gd name="connsiteY3" fmla="*/ 19050 h 95250"/>
              <a:gd name="connsiteX4" fmla="*/ 120650 w 2743200"/>
              <a:gd name="connsiteY4" fmla="*/ 0 h 95250"/>
              <a:gd name="connsiteX0" fmla="*/ 120650 w 2743200"/>
              <a:gd name="connsiteY0" fmla="*/ 0 h 95250"/>
              <a:gd name="connsiteX1" fmla="*/ 0 w 2743200"/>
              <a:gd name="connsiteY1" fmla="*/ 63500 h 95250"/>
              <a:gd name="connsiteX2" fmla="*/ 2743200 w 2743200"/>
              <a:gd name="connsiteY2" fmla="*/ 95250 h 95250"/>
              <a:gd name="connsiteX3" fmla="*/ 2736850 w 2743200"/>
              <a:gd name="connsiteY3" fmla="*/ 19050 h 95250"/>
              <a:gd name="connsiteX4" fmla="*/ 120650 w 2743200"/>
              <a:gd name="connsiteY4" fmla="*/ 0 h 95250"/>
              <a:gd name="connsiteX0" fmla="*/ 120650 w 2743200"/>
              <a:gd name="connsiteY0" fmla="*/ 0 h 85725"/>
              <a:gd name="connsiteX1" fmla="*/ 0 w 2743200"/>
              <a:gd name="connsiteY1" fmla="*/ 53975 h 85725"/>
              <a:gd name="connsiteX2" fmla="*/ 2743200 w 2743200"/>
              <a:gd name="connsiteY2" fmla="*/ 85725 h 85725"/>
              <a:gd name="connsiteX3" fmla="*/ 2736850 w 2743200"/>
              <a:gd name="connsiteY3" fmla="*/ 9525 h 85725"/>
              <a:gd name="connsiteX4" fmla="*/ 120650 w 2743200"/>
              <a:gd name="connsiteY4" fmla="*/ 0 h 85725"/>
              <a:gd name="connsiteX0" fmla="*/ 120650 w 2746375"/>
              <a:gd name="connsiteY0" fmla="*/ 0 h 85725"/>
              <a:gd name="connsiteX1" fmla="*/ 0 w 2746375"/>
              <a:gd name="connsiteY1" fmla="*/ 53975 h 85725"/>
              <a:gd name="connsiteX2" fmla="*/ 2743200 w 2746375"/>
              <a:gd name="connsiteY2" fmla="*/ 85725 h 85725"/>
              <a:gd name="connsiteX3" fmla="*/ 2746375 w 2746375"/>
              <a:gd name="connsiteY3" fmla="*/ 3175 h 85725"/>
              <a:gd name="connsiteX4" fmla="*/ 120650 w 2746375"/>
              <a:gd name="connsiteY4" fmla="*/ 0 h 85725"/>
              <a:gd name="connsiteX0" fmla="*/ 120650 w 2746375"/>
              <a:gd name="connsiteY0" fmla="*/ 0 h 66675"/>
              <a:gd name="connsiteX1" fmla="*/ 0 w 2746375"/>
              <a:gd name="connsiteY1" fmla="*/ 53975 h 66675"/>
              <a:gd name="connsiteX2" fmla="*/ 2743200 w 2746375"/>
              <a:gd name="connsiteY2" fmla="*/ 66675 h 66675"/>
              <a:gd name="connsiteX3" fmla="*/ 2746375 w 2746375"/>
              <a:gd name="connsiteY3" fmla="*/ 3175 h 66675"/>
              <a:gd name="connsiteX4" fmla="*/ 120650 w 2746375"/>
              <a:gd name="connsiteY4" fmla="*/ 0 h 66675"/>
              <a:gd name="connsiteX0" fmla="*/ 127000 w 2752725"/>
              <a:gd name="connsiteY0" fmla="*/ 0 h 66675"/>
              <a:gd name="connsiteX1" fmla="*/ 0 w 2752725"/>
              <a:gd name="connsiteY1" fmla="*/ 60325 h 66675"/>
              <a:gd name="connsiteX2" fmla="*/ 2749550 w 2752725"/>
              <a:gd name="connsiteY2" fmla="*/ 66675 h 66675"/>
              <a:gd name="connsiteX3" fmla="*/ 2752725 w 2752725"/>
              <a:gd name="connsiteY3" fmla="*/ 3175 h 66675"/>
              <a:gd name="connsiteX4" fmla="*/ 127000 w 2752725"/>
              <a:gd name="connsiteY4" fmla="*/ 0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2725" h="66675">
                <a:moveTo>
                  <a:pt x="127000" y="0"/>
                </a:moveTo>
                <a:cubicBezTo>
                  <a:pt x="83608" y="24342"/>
                  <a:pt x="40217" y="39158"/>
                  <a:pt x="0" y="60325"/>
                </a:cubicBezTo>
                <a:lnTo>
                  <a:pt x="2749550" y="66675"/>
                </a:lnTo>
                <a:lnTo>
                  <a:pt x="2752725" y="3175"/>
                </a:lnTo>
                <a:lnTo>
                  <a:pt x="127000" y="0"/>
                </a:lnTo>
                <a:close/>
              </a:path>
            </a:pathLst>
          </a:custGeom>
          <a:solidFill>
            <a:srgbClr val="EF7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48824F-76A6-44BC-9462-9F5B18FCB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097" y="4063520"/>
            <a:ext cx="3121703" cy="27944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DDD1F6-A068-6B9D-F7D1-F9E146D34E3E}"/>
              </a:ext>
            </a:extLst>
          </p:cNvPr>
          <p:cNvSpPr txBox="1"/>
          <p:nvPr/>
        </p:nvSpPr>
        <p:spPr>
          <a:xfrm>
            <a:off x="620077" y="1278940"/>
            <a:ext cx="1120044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44126">
              <a:spcBef>
                <a:spcPct val="0"/>
              </a:spcBef>
              <a:buSzPct val="100000"/>
            </a:pPr>
            <a:r>
              <a:rPr lang="en-US" sz="4000" b="1" dirty="0">
                <a:solidFill>
                  <a:srgbClr val="EF7F1A"/>
                </a:solidFill>
              </a:rPr>
              <a:t>“</a:t>
            </a:r>
            <a:r>
              <a:rPr lang="en-US" sz="4000" b="1" dirty="0">
                <a:solidFill>
                  <a:srgbClr val="1B3F90"/>
                </a:solidFill>
              </a:rPr>
              <a:t>If I have to bet on one country in Asia, it is India. If I had to bet on two countries, I would bet on India twice</a:t>
            </a:r>
            <a:r>
              <a:rPr lang="en-US" sz="4000" b="1" dirty="0">
                <a:solidFill>
                  <a:srgbClr val="EF7F1A"/>
                </a:solidFill>
              </a:rPr>
              <a:t>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FB2286-D059-0E30-7FD1-C21D51915E74}"/>
              </a:ext>
            </a:extLst>
          </p:cNvPr>
          <p:cNvSpPr txBox="1"/>
          <p:nvPr/>
        </p:nvSpPr>
        <p:spPr>
          <a:xfrm>
            <a:off x="9283426" y="2929042"/>
            <a:ext cx="2288497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SzPct val="100000"/>
            </a:pPr>
            <a:r>
              <a:rPr lang="en-US" sz="2000">
                <a:solidFill>
                  <a:srgbClr val="EF7F1A"/>
                </a:solidFill>
                <a:latin typeface="Mont"/>
              </a:rPr>
              <a:t>John Chamber </a:t>
            </a:r>
          </a:p>
          <a:p>
            <a:pPr>
              <a:buSzPct val="100000"/>
            </a:pPr>
            <a:r>
              <a:rPr lang="en-US">
                <a:solidFill>
                  <a:srgbClr val="EF7F1A"/>
                </a:solidFill>
                <a:latin typeface="Mont"/>
              </a:rPr>
              <a:t>(Former CEO - CISCO)</a:t>
            </a:r>
            <a:endParaRPr lang="en-US" sz="2000">
              <a:solidFill>
                <a:srgbClr val="EF7F1A"/>
              </a:solidFill>
              <a:latin typeface="Mon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8D4268-58D6-716C-5C77-E92666F2E761}"/>
              </a:ext>
            </a:extLst>
          </p:cNvPr>
          <p:cNvSpPr txBox="1"/>
          <p:nvPr/>
        </p:nvSpPr>
        <p:spPr>
          <a:xfrm>
            <a:off x="964066" y="4345969"/>
            <a:ext cx="1085645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44126">
              <a:spcBef>
                <a:spcPct val="0"/>
              </a:spcBef>
              <a:buSzPct val="100000"/>
            </a:pPr>
            <a:r>
              <a:rPr lang="en-US" sz="4000" b="1" dirty="0">
                <a:solidFill>
                  <a:srgbClr val="EF7F1A"/>
                </a:solidFill>
              </a:rPr>
              <a:t>“</a:t>
            </a:r>
            <a:r>
              <a:rPr lang="en-US" sz="4000" b="1" dirty="0">
                <a:solidFill>
                  <a:srgbClr val="1B3F90"/>
                </a:solidFill>
              </a:rPr>
              <a:t>It is not just India’s decade. It is India’s Century</a:t>
            </a:r>
            <a:r>
              <a:rPr lang="en-US" sz="4000" b="1" dirty="0">
                <a:solidFill>
                  <a:srgbClr val="EF7F1A"/>
                </a:solidFill>
              </a:rPr>
              <a:t>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085425-0CD9-A96D-3338-559340FB087F}"/>
              </a:ext>
            </a:extLst>
          </p:cNvPr>
          <p:cNvSpPr txBox="1"/>
          <p:nvPr/>
        </p:nvSpPr>
        <p:spPr>
          <a:xfrm>
            <a:off x="9258367" y="5032598"/>
            <a:ext cx="2754630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SzPct val="100000"/>
            </a:pPr>
            <a:r>
              <a:rPr lang="en-US" sz="2000">
                <a:solidFill>
                  <a:srgbClr val="EF7F1A"/>
                </a:solidFill>
                <a:latin typeface="Mont"/>
              </a:rPr>
              <a:t>Bob Sternfels </a:t>
            </a:r>
          </a:p>
          <a:p>
            <a:pPr>
              <a:buSzPct val="100000"/>
            </a:pPr>
            <a:r>
              <a:rPr lang="en-US">
                <a:solidFill>
                  <a:srgbClr val="EF7F1A"/>
                </a:solidFill>
                <a:latin typeface="Mont"/>
              </a:rPr>
              <a:t>(CEO – Mckinsey &amp; Co)</a:t>
            </a:r>
            <a:endParaRPr lang="en-US" sz="2000">
              <a:solidFill>
                <a:srgbClr val="EF7F1A"/>
              </a:solidFill>
              <a:latin typeface="Mont"/>
            </a:endParaRPr>
          </a:p>
        </p:txBody>
      </p:sp>
    </p:spTree>
    <p:extLst>
      <p:ext uri="{BB962C8B-B14F-4D97-AF65-F5344CB8AC3E}">
        <p14:creationId xmlns:p14="http://schemas.microsoft.com/office/powerpoint/2010/main" val="95599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FD2C74-1CAA-4A81-B9C4-3EC49A95CB70}"/>
              </a:ext>
            </a:extLst>
          </p:cNvPr>
          <p:cNvSpPr/>
          <p:nvPr/>
        </p:nvSpPr>
        <p:spPr>
          <a:xfrm>
            <a:off x="0" y="0"/>
            <a:ext cx="9753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2EE5F2A-AA98-4624-B27D-10BF184A6C41}"/>
              </a:ext>
            </a:extLst>
          </p:cNvPr>
          <p:cNvSpPr/>
          <p:nvPr/>
        </p:nvSpPr>
        <p:spPr>
          <a:xfrm>
            <a:off x="7486650" y="0"/>
            <a:ext cx="4724400" cy="2609850"/>
          </a:xfrm>
          <a:custGeom>
            <a:avLst/>
            <a:gdLst>
              <a:gd name="connsiteX0" fmla="*/ 22288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266950 w 4724400"/>
              <a:gd name="connsiteY4" fmla="*/ 38100 h 2609850"/>
              <a:gd name="connsiteX5" fmla="*/ 2228850 w 4724400"/>
              <a:gd name="connsiteY5" fmla="*/ 0 h 260985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2266950 w 4724400"/>
              <a:gd name="connsiteY4" fmla="*/ 19050 h 2590800"/>
              <a:gd name="connsiteX5" fmla="*/ 1949450 w 4724400"/>
              <a:gd name="connsiteY5" fmla="*/ 95250 h 259080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1949450 w 4724400"/>
              <a:gd name="connsiteY4" fmla="*/ 95250 h 2590800"/>
              <a:gd name="connsiteX0" fmla="*/ 20891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089150 w 4724400"/>
              <a:gd name="connsiteY4" fmla="*/ 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400" h="2609850">
                <a:moveTo>
                  <a:pt x="2089150" y="0"/>
                </a:moveTo>
                <a:lnTo>
                  <a:pt x="0" y="990600"/>
                </a:lnTo>
                <a:lnTo>
                  <a:pt x="4724400" y="2609850"/>
                </a:lnTo>
                <a:lnTo>
                  <a:pt x="4705350" y="19050"/>
                </a:lnTo>
                <a:lnTo>
                  <a:pt x="208915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C88978-323D-4FAD-8178-697C6C3FF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074831" y="16152"/>
            <a:ext cx="3121703" cy="279448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58F3F6F-DD56-4A82-97FD-7271C02422A4}"/>
              </a:ext>
            </a:extLst>
          </p:cNvPr>
          <p:cNvSpPr/>
          <p:nvPr/>
        </p:nvSpPr>
        <p:spPr>
          <a:xfrm flipH="1" flipV="1">
            <a:off x="0" y="6096000"/>
            <a:ext cx="2381250" cy="762000"/>
          </a:xfrm>
          <a:custGeom>
            <a:avLst/>
            <a:gdLst>
              <a:gd name="connsiteX0" fmla="*/ 0 w 2381250"/>
              <a:gd name="connsiteY0" fmla="*/ 0 h 762000"/>
              <a:gd name="connsiteX1" fmla="*/ 2381250 w 2381250"/>
              <a:gd name="connsiteY1" fmla="*/ 0 h 762000"/>
              <a:gd name="connsiteX2" fmla="*/ 2381250 w 2381250"/>
              <a:gd name="connsiteY2" fmla="*/ 762000 h 762000"/>
              <a:gd name="connsiteX3" fmla="*/ 0 w 2381250"/>
              <a:gd name="connsiteY3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0" h="762000">
                <a:moveTo>
                  <a:pt x="0" y="0"/>
                </a:moveTo>
                <a:lnTo>
                  <a:pt x="2381250" y="0"/>
                </a:lnTo>
                <a:lnTo>
                  <a:pt x="2381250" y="762000"/>
                </a:lnTo>
                <a:lnTo>
                  <a:pt x="0" y="0"/>
                </a:lnTo>
                <a:close/>
              </a:path>
            </a:pathLst>
          </a:custGeom>
          <a:solidFill>
            <a:srgbClr val="EF7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6E6059B-9158-44BB-8D50-AED92E8440D3}"/>
              </a:ext>
            </a:extLst>
          </p:cNvPr>
          <p:cNvSpPr/>
          <p:nvPr/>
        </p:nvSpPr>
        <p:spPr>
          <a:xfrm>
            <a:off x="9442450" y="-5081"/>
            <a:ext cx="2752725" cy="66675"/>
          </a:xfrm>
          <a:custGeom>
            <a:avLst/>
            <a:gdLst>
              <a:gd name="connsiteX0" fmla="*/ 22288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266950 w 4724400"/>
              <a:gd name="connsiteY4" fmla="*/ 38100 h 2609850"/>
              <a:gd name="connsiteX5" fmla="*/ 2228850 w 4724400"/>
              <a:gd name="connsiteY5" fmla="*/ 0 h 260985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2266950 w 4724400"/>
              <a:gd name="connsiteY4" fmla="*/ 19050 h 2590800"/>
              <a:gd name="connsiteX5" fmla="*/ 1949450 w 4724400"/>
              <a:gd name="connsiteY5" fmla="*/ 95250 h 259080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1949450 w 4724400"/>
              <a:gd name="connsiteY4" fmla="*/ 95250 h 2590800"/>
              <a:gd name="connsiteX0" fmla="*/ 20891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089150 w 4724400"/>
              <a:gd name="connsiteY4" fmla="*/ 0 h 2609850"/>
              <a:gd name="connsiteX0" fmla="*/ 120650 w 2755900"/>
              <a:gd name="connsiteY0" fmla="*/ 0 h 2609850"/>
              <a:gd name="connsiteX1" fmla="*/ 0 w 2755900"/>
              <a:gd name="connsiteY1" fmla="*/ 63500 h 2609850"/>
              <a:gd name="connsiteX2" fmla="*/ 2755900 w 2755900"/>
              <a:gd name="connsiteY2" fmla="*/ 2609850 h 2609850"/>
              <a:gd name="connsiteX3" fmla="*/ 2736850 w 2755900"/>
              <a:gd name="connsiteY3" fmla="*/ 19050 h 2609850"/>
              <a:gd name="connsiteX4" fmla="*/ 120650 w 2755900"/>
              <a:gd name="connsiteY4" fmla="*/ 0 h 2609850"/>
              <a:gd name="connsiteX0" fmla="*/ 120650 w 2743200"/>
              <a:gd name="connsiteY0" fmla="*/ 0 h 95250"/>
              <a:gd name="connsiteX1" fmla="*/ 0 w 2743200"/>
              <a:gd name="connsiteY1" fmla="*/ 63500 h 95250"/>
              <a:gd name="connsiteX2" fmla="*/ 2743200 w 2743200"/>
              <a:gd name="connsiteY2" fmla="*/ 95250 h 95250"/>
              <a:gd name="connsiteX3" fmla="*/ 2736850 w 2743200"/>
              <a:gd name="connsiteY3" fmla="*/ 19050 h 95250"/>
              <a:gd name="connsiteX4" fmla="*/ 120650 w 2743200"/>
              <a:gd name="connsiteY4" fmla="*/ 0 h 95250"/>
              <a:gd name="connsiteX0" fmla="*/ 120650 w 2743200"/>
              <a:gd name="connsiteY0" fmla="*/ 0 h 95250"/>
              <a:gd name="connsiteX1" fmla="*/ 0 w 2743200"/>
              <a:gd name="connsiteY1" fmla="*/ 63500 h 95250"/>
              <a:gd name="connsiteX2" fmla="*/ 2743200 w 2743200"/>
              <a:gd name="connsiteY2" fmla="*/ 95250 h 95250"/>
              <a:gd name="connsiteX3" fmla="*/ 2736850 w 2743200"/>
              <a:gd name="connsiteY3" fmla="*/ 19050 h 95250"/>
              <a:gd name="connsiteX4" fmla="*/ 120650 w 2743200"/>
              <a:gd name="connsiteY4" fmla="*/ 0 h 95250"/>
              <a:gd name="connsiteX0" fmla="*/ 120650 w 2743200"/>
              <a:gd name="connsiteY0" fmla="*/ 0 h 85725"/>
              <a:gd name="connsiteX1" fmla="*/ 0 w 2743200"/>
              <a:gd name="connsiteY1" fmla="*/ 53975 h 85725"/>
              <a:gd name="connsiteX2" fmla="*/ 2743200 w 2743200"/>
              <a:gd name="connsiteY2" fmla="*/ 85725 h 85725"/>
              <a:gd name="connsiteX3" fmla="*/ 2736850 w 2743200"/>
              <a:gd name="connsiteY3" fmla="*/ 9525 h 85725"/>
              <a:gd name="connsiteX4" fmla="*/ 120650 w 2743200"/>
              <a:gd name="connsiteY4" fmla="*/ 0 h 85725"/>
              <a:gd name="connsiteX0" fmla="*/ 120650 w 2746375"/>
              <a:gd name="connsiteY0" fmla="*/ 0 h 85725"/>
              <a:gd name="connsiteX1" fmla="*/ 0 w 2746375"/>
              <a:gd name="connsiteY1" fmla="*/ 53975 h 85725"/>
              <a:gd name="connsiteX2" fmla="*/ 2743200 w 2746375"/>
              <a:gd name="connsiteY2" fmla="*/ 85725 h 85725"/>
              <a:gd name="connsiteX3" fmla="*/ 2746375 w 2746375"/>
              <a:gd name="connsiteY3" fmla="*/ 3175 h 85725"/>
              <a:gd name="connsiteX4" fmla="*/ 120650 w 2746375"/>
              <a:gd name="connsiteY4" fmla="*/ 0 h 85725"/>
              <a:gd name="connsiteX0" fmla="*/ 120650 w 2746375"/>
              <a:gd name="connsiteY0" fmla="*/ 0 h 66675"/>
              <a:gd name="connsiteX1" fmla="*/ 0 w 2746375"/>
              <a:gd name="connsiteY1" fmla="*/ 53975 h 66675"/>
              <a:gd name="connsiteX2" fmla="*/ 2743200 w 2746375"/>
              <a:gd name="connsiteY2" fmla="*/ 66675 h 66675"/>
              <a:gd name="connsiteX3" fmla="*/ 2746375 w 2746375"/>
              <a:gd name="connsiteY3" fmla="*/ 3175 h 66675"/>
              <a:gd name="connsiteX4" fmla="*/ 120650 w 2746375"/>
              <a:gd name="connsiteY4" fmla="*/ 0 h 66675"/>
              <a:gd name="connsiteX0" fmla="*/ 127000 w 2752725"/>
              <a:gd name="connsiteY0" fmla="*/ 0 h 66675"/>
              <a:gd name="connsiteX1" fmla="*/ 0 w 2752725"/>
              <a:gd name="connsiteY1" fmla="*/ 60325 h 66675"/>
              <a:gd name="connsiteX2" fmla="*/ 2749550 w 2752725"/>
              <a:gd name="connsiteY2" fmla="*/ 66675 h 66675"/>
              <a:gd name="connsiteX3" fmla="*/ 2752725 w 2752725"/>
              <a:gd name="connsiteY3" fmla="*/ 3175 h 66675"/>
              <a:gd name="connsiteX4" fmla="*/ 127000 w 2752725"/>
              <a:gd name="connsiteY4" fmla="*/ 0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2725" h="66675">
                <a:moveTo>
                  <a:pt x="127000" y="0"/>
                </a:moveTo>
                <a:cubicBezTo>
                  <a:pt x="83608" y="24342"/>
                  <a:pt x="40217" y="39158"/>
                  <a:pt x="0" y="60325"/>
                </a:cubicBezTo>
                <a:lnTo>
                  <a:pt x="2749550" y="66675"/>
                </a:lnTo>
                <a:lnTo>
                  <a:pt x="2752725" y="3175"/>
                </a:lnTo>
                <a:lnTo>
                  <a:pt x="127000" y="0"/>
                </a:lnTo>
                <a:close/>
              </a:path>
            </a:pathLst>
          </a:custGeom>
          <a:solidFill>
            <a:srgbClr val="EF7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48824F-76A6-44BC-9462-9F5B18FCB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097" y="4063520"/>
            <a:ext cx="3121703" cy="27944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04BD07-2A78-7201-C4C5-2B4BC3B64EF3}"/>
              </a:ext>
            </a:extLst>
          </p:cNvPr>
          <p:cNvSpPr txBox="1"/>
          <p:nvPr/>
        </p:nvSpPr>
        <p:spPr>
          <a:xfrm>
            <a:off x="4905449" y="3075057"/>
            <a:ext cx="23811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b="1" dirty="0">
                <a:solidFill>
                  <a:srgbClr val="1B3F9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58996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FD2C74-1CAA-4A81-B9C4-3EC49A95CB70}"/>
              </a:ext>
            </a:extLst>
          </p:cNvPr>
          <p:cNvSpPr/>
          <p:nvPr/>
        </p:nvSpPr>
        <p:spPr>
          <a:xfrm>
            <a:off x="0" y="0"/>
            <a:ext cx="9753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2EE5F2A-AA98-4624-B27D-10BF184A6C41}"/>
              </a:ext>
            </a:extLst>
          </p:cNvPr>
          <p:cNvSpPr/>
          <p:nvPr/>
        </p:nvSpPr>
        <p:spPr>
          <a:xfrm>
            <a:off x="7486650" y="0"/>
            <a:ext cx="4724400" cy="2609850"/>
          </a:xfrm>
          <a:custGeom>
            <a:avLst/>
            <a:gdLst>
              <a:gd name="connsiteX0" fmla="*/ 22288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266950 w 4724400"/>
              <a:gd name="connsiteY4" fmla="*/ 38100 h 2609850"/>
              <a:gd name="connsiteX5" fmla="*/ 2228850 w 4724400"/>
              <a:gd name="connsiteY5" fmla="*/ 0 h 260985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2266950 w 4724400"/>
              <a:gd name="connsiteY4" fmla="*/ 19050 h 2590800"/>
              <a:gd name="connsiteX5" fmla="*/ 1949450 w 4724400"/>
              <a:gd name="connsiteY5" fmla="*/ 95250 h 259080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1949450 w 4724400"/>
              <a:gd name="connsiteY4" fmla="*/ 95250 h 2590800"/>
              <a:gd name="connsiteX0" fmla="*/ 20891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089150 w 4724400"/>
              <a:gd name="connsiteY4" fmla="*/ 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400" h="2609850">
                <a:moveTo>
                  <a:pt x="2089150" y="0"/>
                </a:moveTo>
                <a:lnTo>
                  <a:pt x="0" y="990600"/>
                </a:lnTo>
                <a:lnTo>
                  <a:pt x="4724400" y="2609850"/>
                </a:lnTo>
                <a:lnTo>
                  <a:pt x="4705350" y="19050"/>
                </a:lnTo>
                <a:lnTo>
                  <a:pt x="208915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58F3F6F-DD56-4A82-97FD-7271C02422A4}"/>
              </a:ext>
            </a:extLst>
          </p:cNvPr>
          <p:cNvSpPr/>
          <p:nvPr/>
        </p:nvSpPr>
        <p:spPr>
          <a:xfrm flipH="1" flipV="1">
            <a:off x="0" y="6096000"/>
            <a:ext cx="2381250" cy="762000"/>
          </a:xfrm>
          <a:custGeom>
            <a:avLst/>
            <a:gdLst>
              <a:gd name="connsiteX0" fmla="*/ 0 w 2381250"/>
              <a:gd name="connsiteY0" fmla="*/ 0 h 762000"/>
              <a:gd name="connsiteX1" fmla="*/ 2381250 w 2381250"/>
              <a:gd name="connsiteY1" fmla="*/ 0 h 762000"/>
              <a:gd name="connsiteX2" fmla="*/ 2381250 w 2381250"/>
              <a:gd name="connsiteY2" fmla="*/ 762000 h 762000"/>
              <a:gd name="connsiteX3" fmla="*/ 0 w 2381250"/>
              <a:gd name="connsiteY3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0" h="762000">
                <a:moveTo>
                  <a:pt x="0" y="0"/>
                </a:moveTo>
                <a:lnTo>
                  <a:pt x="2381250" y="0"/>
                </a:lnTo>
                <a:lnTo>
                  <a:pt x="2381250" y="762000"/>
                </a:lnTo>
                <a:lnTo>
                  <a:pt x="0" y="0"/>
                </a:lnTo>
                <a:close/>
              </a:path>
            </a:pathLst>
          </a:custGeom>
          <a:solidFill>
            <a:srgbClr val="EF7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80DD9A-6E69-4166-832D-96C004436A20}"/>
              </a:ext>
            </a:extLst>
          </p:cNvPr>
          <p:cNvSpPr txBox="1"/>
          <p:nvPr/>
        </p:nvSpPr>
        <p:spPr>
          <a:xfrm>
            <a:off x="378278" y="441352"/>
            <a:ext cx="81180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1B3F90"/>
                </a:solidFill>
              </a:rPr>
              <a:t>One of the World’s Fastest Growing Economies</a:t>
            </a:r>
            <a:endParaRPr lang="en-IN" sz="3000" b="1">
              <a:solidFill>
                <a:srgbClr val="1B3F90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6E6059B-9158-44BB-8D50-AED92E8440D3}"/>
              </a:ext>
            </a:extLst>
          </p:cNvPr>
          <p:cNvSpPr/>
          <p:nvPr/>
        </p:nvSpPr>
        <p:spPr>
          <a:xfrm>
            <a:off x="9442450" y="-5081"/>
            <a:ext cx="2752725" cy="66675"/>
          </a:xfrm>
          <a:custGeom>
            <a:avLst/>
            <a:gdLst>
              <a:gd name="connsiteX0" fmla="*/ 22288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266950 w 4724400"/>
              <a:gd name="connsiteY4" fmla="*/ 38100 h 2609850"/>
              <a:gd name="connsiteX5" fmla="*/ 2228850 w 4724400"/>
              <a:gd name="connsiteY5" fmla="*/ 0 h 260985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2266950 w 4724400"/>
              <a:gd name="connsiteY4" fmla="*/ 19050 h 2590800"/>
              <a:gd name="connsiteX5" fmla="*/ 1949450 w 4724400"/>
              <a:gd name="connsiteY5" fmla="*/ 95250 h 259080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1949450 w 4724400"/>
              <a:gd name="connsiteY4" fmla="*/ 95250 h 2590800"/>
              <a:gd name="connsiteX0" fmla="*/ 20891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089150 w 4724400"/>
              <a:gd name="connsiteY4" fmla="*/ 0 h 2609850"/>
              <a:gd name="connsiteX0" fmla="*/ 120650 w 2755900"/>
              <a:gd name="connsiteY0" fmla="*/ 0 h 2609850"/>
              <a:gd name="connsiteX1" fmla="*/ 0 w 2755900"/>
              <a:gd name="connsiteY1" fmla="*/ 63500 h 2609850"/>
              <a:gd name="connsiteX2" fmla="*/ 2755900 w 2755900"/>
              <a:gd name="connsiteY2" fmla="*/ 2609850 h 2609850"/>
              <a:gd name="connsiteX3" fmla="*/ 2736850 w 2755900"/>
              <a:gd name="connsiteY3" fmla="*/ 19050 h 2609850"/>
              <a:gd name="connsiteX4" fmla="*/ 120650 w 2755900"/>
              <a:gd name="connsiteY4" fmla="*/ 0 h 2609850"/>
              <a:gd name="connsiteX0" fmla="*/ 120650 w 2743200"/>
              <a:gd name="connsiteY0" fmla="*/ 0 h 95250"/>
              <a:gd name="connsiteX1" fmla="*/ 0 w 2743200"/>
              <a:gd name="connsiteY1" fmla="*/ 63500 h 95250"/>
              <a:gd name="connsiteX2" fmla="*/ 2743200 w 2743200"/>
              <a:gd name="connsiteY2" fmla="*/ 95250 h 95250"/>
              <a:gd name="connsiteX3" fmla="*/ 2736850 w 2743200"/>
              <a:gd name="connsiteY3" fmla="*/ 19050 h 95250"/>
              <a:gd name="connsiteX4" fmla="*/ 120650 w 2743200"/>
              <a:gd name="connsiteY4" fmla="*/ 0 h 95250"/>
              <a:gd name="connsiteX0" fmla="*/ 120650 w 2743200"/>
              <a:gd name="connsiteY0" fmla="*/ 0 h 95250"/>
              <a:gd name="connsiteX1" fmla="*/ 0 w 2743200"/>
              <a:gd name="connsiteY1" fmla="*/ 63500 h 95250"/>
              <a:gd name="connsiteX2" fmla="*/ 2743200 w 2743200"/>
              <a:gd name="connsiteY2" fmla="*/ 95250 h 95250"/>
              <a:gd name="connsiteX3" fmla="*/ 2736850 w 2743200"/>
              <a:gd name="connsiteY3" fmla="*/ 19050 h 95250"/>
              <a:gd name="connsiteX4" fmla="*/ 120650 w 2743200"/>
              <a:gd name="connsiteY4" fmla="*/ 0 h 95250"/>
              <a:gd name="connsiteX0" fmla="*/ 120650 w 2743200"/>
              <a:gd name="connsiteY0" fmla="*/ 0 h 85725"/>
              <a:gd name="connsiteX1" fmla="*/ 0 w 2743200"/>
              <a:gd name="connsiteY1" fmla="*/ 53975 h 85725"/>
              <a:gd name="connsiteX2" fmla="*/ 2743200 w 2743200"/>
              <a:gd name="connsiteY2" fmla="*/ 85725 h 85725"/>
              <a:gd name="connsiteX3" fmla="*/ 2736850 w 2743200"/>
              <a:gd name="connsiteY3" fmla="*/ 9525 h 85725"/>
              <a:gd name="connsiteX4" fmla="*/ 120650 w 2743200"/>
              <a:gd name="connsiteY4" fmla="*/ 0 h 85725"/>
              <a:gd name="connsiteX0" fmla="*/ 120650 w 2746375"/>
              <a:gd name="connsiteY0" fmla="*/ 0 h 85725"/>
              <a:gd name="connsiteX1" fmla="*/ 0 w 2746375"/>
              <a:gd name="connsiteY1" fmla="*/ 53975 h 85725"/>
              <a:gd name="connsiteX2" fmla="*/ 2743200 w 2746375"/>
              <a:gd name="connsiteY2" fmla="*/ 85725 h 85725"/>
              <a:gd name="connsiteX3" fmla="*/ 2746375 w 2746375"/>
              <a:gd name="connsiteY3" fmla="*/ 3175 h 85725"/>
              <a:gd name="connsiteX4" fmla="*/ 120650 w 2746375"/>
              <a:gd name="connsiteY4" fmla="*/ 0 h 85725"/>
              <a:gd name="connsiteX0" fmla="*/ 120650 w 2746375"/>
              <a:gd name="connsiteY0" fmla="*/ 0 h 66675"/>
              <a:gd name="connsiteX1" fmla="*/ 0 w 2746375"/>
              <a:gd name="connsiteY1" fmla="*/ 53975 h 66675"/>
              <a:gd name="connsiteX2" fmla="*/ 2743200 w 2746375"/>
              <a:gd name="connsiteY2" fmla="*/ 66675 h 66675"/>
              <a:gd name="connsiteX3" fmla="*/ 2746375 w 2746375"/>
              <a:gd name="connsiteY3" fmla="*/ 3175 h 66675"/>
              <a:gd name="connsiteX4" fmla="*/ 120650 w 2746375"/>
              <a:gd name="connsiteY4" fmla="*/ 0 h 66675"/>
              <a:gd name="connsiteX0" fmla="*/ 127000 w 2752725"/>
              <a:gd name="connsiteY0" fmla="*/ 0 h 66675"/>
              <a:gd name="connsiteX1" fmla="*/ 0 w 2752725"/>
              <a:gd name="connsiteY1" fmla="*/ 60325 h 66675"/>
              <a:gd name="connsiteX2" fmla="*/ 2749550 w 2752725"/>
              <a:gd name="connsiteY2" fmla="*/ 66675 h 66675"/>
              <a:gd name="connsiteX3" fmla="*/ 2752725 w 2752725"/>
              <a:gd name="connsiteY3" fmla="*/ 3175 h 66675"/>
              <a:gd name="connsiteX4" fmla="*/ 127000 w 2752725"/>
              <a:gd name="connsiteY4" fmla="*/ 0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2725" h="66675">
                <a:moveTo>
                  <a:pt x="127000" y="0"/>
                </a:moveTo>
                <a:cubicBezTo>
                  <a:pt x="83608" y="24342"/>
                  <a:pt x="40217" y="39158"/>
                  <a:pt x="0" y="60325"/>
                </a:cubicBezTo>
                <a:lnTo>
                  <a:pt x="2749550" y="66675"/>
                </a:lnTo>
                <a:lnTo>
                  <a:pt x="2752725" y="3175"/>
                </a:lnTo>
                <a:lnTo>
                  <a:pt x="127000" y="0"/>
                </a:lnTo>
                <a:close/>
              </a:path>
            </a:pathLst>
          </a:custGeom>
          <a:solidFill>
            <a:srgbClr val="EF7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C9D696-21A4-7FE1-8B3E-338D17FD0AF5}"/>
              </a:ext>
            </a:extLst>
          </p:cNvPr>
          <p:cNvSpPr txBox="1"/>
          <p:nvPr/>
        </p:nvSpPr>
        <p:spPr>
          <a:xfrm>
            <a:off x="3150553" y="5456336"/>
            <a:ext cx="1106176" cy="52322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r"/>
            <a:r>
              <a:rPr lang="en-US" sz="2400" noProof="1">
                <a:solidFill>
                  <a:srgbClr val="1B3F90"/>
                </a:solidFill>
                <a:latin typeface="Mont"/>
              </a:rPr>
              <a:t>58</a:t>
            </a:r>
            <a:r>
              <a:rPr lang="en-US" sz="2800" noProof="1">
                <a:solidFill>
                  <a:srgbClr val="1B3F90"/>
                </a:solidFill>
                <a:latin typeface="Mont"/>
              </a:rPr>
              <a:t> </a:t>
            </a:r>
            <a:r>
              <a:rPr lang="en-US" sz="1600" noProof="1">
                <a:solidFill>
                  <a:srgbClr val="1B3F90"/>
                </a:solidFill>
                <a:latin typeface="Mont"/>
              </a:rPr>
              <a:t>Years</a:t>
            </a:r>
            <a:endParaRPr lang="en-US" sz="2800" b="1" noProof="1">
              <a:solidFill>
                <a:srgbClr val="1B3F90"/>
              </a:solidFill>
              <a:latin typeface="Mon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D4AAEF-CA78-477A-7DB5-F8AC4F2D370F}"/>
              </a:ext>
            </a:extLst>
          </p:cNvPr>
          <p:cNvSpPr txBox="1"/>
          <p:nvPr/>
        </p:nvSpPr>
        <p:spPr>
          <a:xfrm>
            <a:off x="1939991" y="4547573"/>
            <a:ext cx="822960" cy="646331"/>
          </a:xfrm>
          <a:prstGeom prst="rect">
            <a:avLst/>
          </a:prstGeom>
        </p:spPr>
        <p:txBody>
          <a:bodyPr wrap="square" lIns="0" rIns="0" anchor="ctr">
            <a:noAutofit/>
            <a:scene3d>
              <a:camera prst="perspectiveHeroicExtremeLeftFacing">
                <a:rot lat="1200000" lon="2358725" rev="0"/>
              </a:camera>
              <a:lightRig rig="threePt" dir="t"/>
            </a:scene3d>
          </a:bodyPr>
          <a:lstStyle>
            <a:defPPr>
              <a:defRPr lang="en-US"/>
            </a:defPPr>
            <a:lvl1pPr algn="ctr"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2400" b="1">
                <a:effectLst/>
                <a:latin typeface="Bahnschrift SemiBold Condensed" panose="020B0502040204020203" pitchFamily="34" charset="0"/>
                <a:cs typeface="Calibri" panose="020F0502020204030204" pitchFamily="34" charset="0"/>
              </a:rPr>
              <a:t>1991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6CB65D-EF77-9254-83D3-668C5AE88E64}"/>
              </a:ext>
            </a:extLst>
          </p:cNvPr>
          <p:cNvSpPr txBox="1"/>
          <p:nvPr/>
        </p:nvSpPr>
        <p:spPr>
          <a:xfrm>
            <a:off x="1937263" y="3168955"/>
            <a:ext cx="822960" cy="646331"/>
          </a:xfrm>
          <a:prstGeom prst="rect">
            <a:avLst/>
          </a:prstGeom>
        </p:spPr>
        <p:txBody>
          <a:bodyPr wrap="square" lIns="0" rIns="0" anchor="ctr">
            <a:noAutofit/>
            <a:scene3d>
              <a:camera prst="perspectiveHeroicExtremeLeftFacing">
                <a:rot lat="1200000" lon="2358725" rev="0"/>
              </a:camera>
              <a:lightRig rig="threePt" dir="t"/>
            </a:scene3d>
          </a:bodyPr>
          <a:lstStyle>
            <a:defPPr>
              <a:defRPr lang="en-US"/>
            </a:defPPr>
            <a:lvl1pPr algn="ctr"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2400" b="1">
                <a:effectLst/>
                <a:latin typeface="Bahnschrift SemiBold Condensed" panose="020B0502040204020203" pitchFamily="34" charset="0"/>
                <a:cs typeface="Calibri" panose="020F0502020204030204" pitchFamily="34" charset="0"/>
              </a:rPr>
              <a:t>2021</a:t>
            </a:r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44E01CF3-ACE5-EDC3-9246-FA18E29B3303}"/>
              </a:ext>
            </a:extLst>
          </p:cNvPr>
          <p:cNvSpPr/>
          <p:nvPr/>
        </p:nvSpPr>
        <p:spPr bwMode="gray">
          <a:xfrm>
            <a:off x="2218652" y="1634121"/>
            <a:ext cx="72000" cy="4887682"/>
          </a:xfrm>
          <a:prstGeom prst="flowChartProcess">
            <a:avLst/>
          </a:prstGeom>
          <a:solidFill>
            <a:srgbClr val="1B3F9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IN" sz="1600" b="1">
              <a:solidFill>
                <a:srgbClr val="EF7F1A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678DF5E-36EB-6592-C232-163D19725F5D}"/>
              </a:ext>
            </a:extLst>
          </p:cNvPr>
          <p:cNvSpPr/>
          <p:nvPr/>
        </p:nvSpPr>
        <p:spPr bwMode="gray">
          <a:xfrm>
            <a:off x="2180805" y="6383478"/>
            <a:ext cx="162000" cy="162000"/>
          </a:xfrm>
          <a:prstGeom prst="ellipse">
            <a:avLst/>
          </a:prstGeom>
          <a:solidFill>
            <a:srgbClr val="EF7F1A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IN" sz="1600" b="1">
              <a:solidFill>
                <a:schemeClr val="bg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C93B082-CCD3-D55C-4568-8D714FA4AA97}"/>
              </a:ext>
            </a:extLst>
          </p:cNvPr>
          <p:cNvSpPr/>
          <p:nvPr/>
        </p:nvSpPr>
        <p:spPr bwMode="gray">
          <a:xfrm>
            <a:off x="2178560" y="4946746"/>
            <a:ext cx="162000" cy="162000"/>
          </a:xfrm>
          <a:prstGeom prst="ellipse">
            <a:avLst/>
          </a:prstGeom>
          <a:solidFill>
            <a:srgbClr val="EF7F1A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IN" sz="1600" b="1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93507F-8AD5-5017-C2EE-3A5C1C8626CB}"/>
              </a:ext>
            </a:extLst>
          </p:cNvPr>
          <p:cNvSpPr txBox="1"/>
          <p:nvPr/>
        </p:nvSpPr>
        <p:spPr>
          <a:xfrm>
            <a:off x="2481325" y="6341367"/>
            <a:ext cx="106678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sz="1600">
                <a:solidFill>
                  <a:srgbClr val="000F23"/>
                </a:solidFill>
                <a:latin typeface="Mont"/>
              </a:rPr>
              <a:t>1950</a:t>
            </a:r>
            <a:endParaRPr lang="en-IN" sz="1600">
              <a:solidFill>
                <a:srgbClr val="000F23"/>
              </a:solidFill>
              <a:latin typeface="Mon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108D84-DC0C-3AFC-FFF4-9812EE28E21A}"/>
              </a:ext>
            </a:extLst>
          </p:cNvPr>
          <p:cNvSpPr txBox="1"/>
          <p:nvPr/>
        </p:nvSpPr>
        <p:spPr>
          <a:xfrm>
            <a:off x="2467262" y="4909256"/>
            <a:ext cx="63463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sz="1600">
                <a:solidFill>
                  <a:srgbClr val="000F23"/>
                </a:solidFill>
                <a:latin typeface="Mont"/>
              </a:rPr>
              <a:t>2008</a:t>
            </a:r>
            <a:endParaRPr lang="en-IN" sz="1600">
              <a:solidFill>
                <a:srgbClr val="000F23"/>
              </a:solidFill>
              <a:latin typeface="Mon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666E66-6AEE-CB3D-0C9E-6665D3802B9D}"/>
              </a:ext>
            </a:extLst>
          </p:cNvPr>
          <p:cNvSpPr txBox="1"/>
          <p:nvPr/>
        </p:nvSpPr>
        <p:spPr>
          <a:xfrm>
            <a:off x="2469247" y="4244386"/>
            <a:ext cx="63463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sz="1600">
                <a:solidFill>
                  <a:srgbClr val="000F23"/>
                </a:solidFill>
                <a:latin typeface="Mont"/>
              </a:rPr>
              <a:t>2015</a:t>
            </a:r>
            <a:endParaRPr lang="en-IN" sz="1600">
              <a:solidFill>
                <a:srgbClr val="000F23"/>
              </a:solidFill>
              <a:latin typeface="Mon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20EA14-0CF1-3C0A-C30E-E8A9A43C4360}"/>
              </a:ext>
            </a:extLst>
          </p:cNvPr>
          <p:cNvSpPr txBox="1"/>
          <p:nvPr/>
        </p:nvSpPr>
        <p:spPr>
          <a:xfrm>
            <a:off x="2459797" y="3569065"/>
            <a:ext cx="63463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sz="1600">
                <a:solidFill>
                  <a:srgbClr val="000F23"/>
                </a:solidFill>
                <a:latin typeface="Mont"/>
              </a:rPr>
              <a:t>2022</a:t>
            </a:r>
            <a:endParaRPr lang="en-IN" sz="1600">
              <a:solidFill>
                <a:srgbClr val="000F23"/>
              </a:solidFill>
              <a:latin typeface="Mon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A150E4-589D-EC32-038A-12EB15590B0A}"/>
              </a:ext>
            </a:extLst>
          </p:cNvPr>
          <p:cNvSpPr txBox="1"/>
          <p:nvPr/>
        </p:nvSpPr>
        <p:spPr>
          <a:xfrm>
            <a:off x="2452770" y="3089030"/>
            <a:ext cx="63463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sz="1600">
                <a:solidFill>
                  <a:srgbClr val="000F23"/>
                </a:solidFill>
                <a:latin typeface="Mont"/>
              </a:rPr>
              <a:t>2025E</a:t>
            </a:r>
            <a:endParaRPr lang="en-IN" sz="1600">
              <a:solidFill>
                <a:srgbClr val="000F23"/>
              </a:solidFill>
              <a:latin typeface="Mon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7F0888-D6B3-C683-D738-BF25395221D8}"/>
              </a:ext>
            </a:extLst>
          </p:cNvPr>
          <p:cNvSpPr txBox="1"/>
          <p:nvPr/>
        </p:nvSpPr>
        <p:spPr>
          <a:xfrm>
            <a:off x="2453742" y="2557848"/>
            <a:ext cx="63463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sz="1600">
                <a:solidFill>
                  <a:srgbClr val="000F23"/>
                </a:solidFill>
                <a:latin typeface="Mont"/>
              </a:rPr>
              <a:t>2028E</a:t>
            </a:r>
            <a:endParaRPr lang="en-IN">
              <a:solidFill>
                <a:srgbClr val="000F23"/>
              </a:solidFill>
              <a:latin typeface="Mon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881290A-5DA8-4D2E-16CF-1E5B9DCC25EA}"/>
              </a:ext>
            </a:extLst>
          </p:cNvPr>
          <p:cNvSpPr txBox="1"/>
          <p:nvPr/>
        </p:nvSpPr>
        <p:spPr>
          <a:xfrm>
            <a:off x="2453743" y="2065554"/>
            <a:ext cx="63463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sz="1600">
                <a:solidFill>
                  <a:srgbClr val="000F23"/>
                </a:solidFill>
                <a:latin typeface="Mont"/>
              </a:rPr>
              <a:t>2030E</a:t>
            </a:r>
            <a:endParaRPr lang="en-IN" sz="2000">
              <a:solidFill>
                <a:srgbClr val="000F23"/>
              </a:solidFill>
              <a:latin typeface="Mont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84165FA-220F-947F-72D9-0094D1F122BE}"/>
              </a:ext>
            </a:extLst>
          </p:cNvPr>
          <p:cNvSpPr/>
          <p:nvPr/>
        </p:nvSpPr>
        <p:spPr bwMode="gray">
          <a:xfrm>
            <a:off x="2178597" y="4273726"/>
            <a:ext cx="162000" cy="162000"/>
          </a:xfrm>
          <a:prstGeom prst="ellipse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IN" sz="1600" b="1">
              <a:solidFill>
                <a:schemeClr val="bg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3D11D47-5C77-D643-B056-0D0B12661460}"/>
              </a:ext>
            </a:extLst>
          </p:cNvPr>
          <p:cNvSpPr/>
          <p:nvPr/>
        </p:nvSpPr>
        <p:spPr bwMode="gray">
          <a:xfrm>
            <a:off x="2178054" y="3586793"/>
            <a:ext cx="162000" cy="162000"/>
          </a:xfrm>
          <a:prstGeom prst="ellipse">
            <a:avLst/>
          </a:prstGeom>
          <a:solidFill>
            <a:srgbClr val="EF7F1A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IN" sz="1600" b="1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74C4CC4-4C33-15B4-B010-4EB0241518B7}"/>
              </a:ext>
            </a:extLst>
          </p:cNvPr>
          <p:cNvSpPr/>
          <p:nvPr/>
        </p:nvSpPr>
        <p:spPr bwMode="gray">
          <a:xfrm>
            <a:off x="2171913" y="3130798"/>
            <a:ext cx="162000" cy="162000"/>
          </a:xfrm>
          <a:prstGeom prst="ellipse">
            <a:avLst/>
          </a:prstGeom>
          <a:solidFill>
            <a:srgbClr val="EF7F1A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IN" sz="1600" b="1">
              <a:solidFill>
                <a:schemeClr val="bg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6B4DBAF-635B-76AD-7746-8DF280AB59C6}"/>
              </a:ext>
            </a:extLst>
          </p:cNvPr>
          <p:cNvSpPr/>
          <p:nvPr/>
        </p:nvSpPr>
        <p:spPr bwMode="gray">
          <a:xfrm>
            <a:off x="2178054" y="2598952"/>
            <a:ext cx="162000" cy="162000"/>
          </a:xfrm>
          <a:prstGeom prst="ellipse">
            <a:avLst/>
          </a:prstGeom>
          <a:solidFill>
            <a:srgbClr val="EF7F1A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IN" sz="1600" b="1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53EE856-DF5C-F101-73F0-45A6A8B2B871}"/>
              </a:ext>
            </a:extLst>
          </p:cNvPr>
          <p:cNvSpPr/>
          <p:nvPr/>
        </p:nvSpPr>
        <p:spPr bwMode="gray">
          <a:xfrm>
            <a:off x="2178477" y="2107830"/>
            <a:ext cx="162000" cy="162000"/>
          </a:xfrm>
          <a:prstGeom prst="ellipse">
            <a:avLst/>
          </a:prstGeom>
          <a:solidFill>
            <a:srgbClr val="EF7F1A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IN" sz="1600" b="1">
              <a:solidFill>
                <a:schemeClr val="bg1"/>
              </a:solidFill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8153EAEE-F817-3146-0200-6313782CAE1C}"/>
              </a:ext>
            </a:extLst>
          </p:cNvPr>
          <p:cNvSpPr/>
          <p:nvPr/>
        </p:nvSpPr>
        <p:spPr bwMode="gray">
          <a:xfrm>
            <a:off x="1907451" y="1579833"/>
            <a:ext cx="720000" cy="284623"/>
          </a:xfrm>
          <a:prstGeom prst="triangle">
            <a:avLst/>
          </a:prstGeom>
          <a:solidFill>
            <a:srgbClr val="EF7F1A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IN" sz="1600" b="1">
              <a:solidFill>
                <a:schemeClr val="bg1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14CEAA0-E978-26EF-EDDB-AFB77191BEDD}"/>
              </a:ext>
            </a:extLst>
          </p:cNvPr>
          <p:cNvCxnSpPr>
            <a:cxnSpLocks/>
          </p:cNvCxnSpPr>
          <p:nvPr/>
        </p:nvCxnSpPr>
        <p:spPr>
          <a:xfrm>
            <a:off x="2489009" y="5717946"/>
            <a:ext cx="756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lg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BB795FA-725E-064B-045E-511B7BBD279A}"/>
              </a:ext>
            </a:extLst>
          </p:cNvPr>
          <p:cNvSpPr txBox="1"/>
          <p:nvPr/>
        </p:nvSpPr>
        <p:spPr>
          <a:xfrm>
            <a:off x="666432" y="1893954"/>
            <a:ext cx="1398896" cy="52322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r"/>
            <a:r>
              <a:rPr lang="en-US" sz="1600" noProof="1">
                <a:solidFill>
                  <a:srgbClr val="1B3F90"/>
                </a:solidFill>
                <a:latin typeface="Mont"/>
              </a:rPr>
              <a:t>US$</a:t>
            </a:r>
            <a:r>
              <a:rPr lang="en-US" sz="2400" b="1" noProof="1">
                <a:solidFill>
                  <a:srgbClr val="3E5B2A"/>
                </a:solidFill>
                <a:latin typeface="Mont"/>
              </a:rPr>
              <a:t> </a:t>
            </a:r>
            <a:r>
              <a:rPr lang="en-US" sz="2800" b="1" noProof="1">
                <a:solidFill>
                  <a:srgbClr val="EF7F1A"/>
                </a:solidFill>
                <a:latin typeface="Mont"/>
              </a:rPr>
              <a:t>6</a:t>
            </a:r>
            <a:r>
              <a:rPr lang="en-US" sz="2600" noProof="1">
                <a:solidFill>
                  <a:srgbClr val="EF7F1A"/>
                </a:solidFill>
                <a:latin typeface="Mont"/>
              </a:rPr>
              <a:t> </a:t>
            </a:r>
            <a:r>
              <a:rPr lang="en-US" sz="1600" noProof="1">
                <a:solidFill>
                  <a:srgbClr val="1B3F90"/>
                </a:solidFill>
                <a:latin typeface="Mont"/>
              </a:rPr>
              <a:t>tn</a:t>
            </a:r>
            <a:endParaRPr lang="en-US" noProof="1">
              <a:solidFill>
                <a:srgbClr val="1B3F90"/>
              </a:solidFill>
              <a:latin typeface="Mon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506D369-046A-BA71-0207-7A33F6AB33A5}"/>
              </a:ext>
            </a:extLst>
          </p:cNvPr>
          <p:cNvSpPr txBox="1"/>
          <p:nvPr/>
        </p:nvSpPr>
        <p:spPr>
          <a:xfrm>
            <a:off x="2992773" y="4421248"/>
            <a:ext cx="1106176" cy="52322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r"/>
            <a:r>
              <a:rPr lang="en-US" sz="2400" noProof="1">
                <a:solidFill>
                  <a:srgbClr val="1B3F90"/>
                </a:solidFill>
                <a:latin typeface="Mont"/>
              </a:rPr>
              <a:t>7</a:t>
            </a:r>
            <a:r>
              <a:rPr lang="en-US" sz="2800" noProof="1">
                <a:solidFill>
                  <a:srgbClr val="1B3F90"/>
                </a:solidFill>
                <a:latin typeface="Mont"/>
              </a:rPr>
              <a:t> </a:t>
            </a:r>
            <a:r>
              <a:rPr lang="en-US" sz="1600" noProof="1">
                <a:solidFill>
                  <a:srgbClr val="1B3F90"/>
                </a:solidFill>
                <a:latin typeface="Mont"/>
              </a:rPr>
              <a:t>Years</a:t>
            </a:r>
            <a:endParaRPr lang="en-US" sz="2800" b="1" noProof="1">
              <a:solidFill>
                <a:srgbClr val="1B3F90"/>
              </a:solidFill>
              <a:latin typeface="Mont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1BD64DC-DBEB-F51A-4FF2-6F27B80E8918}"/>
              </a:ext>
            </a:extLst>
          </p:cNvPr>
          <p:cNvCxnSpPr>
            <a:cxnSpLocks/>
          </p:cNvCxnSpPr>
          <p:nvPr/>
        </p:nvCxnSpPr>
        <p:spPr>
          <a:xfrm>
            <a:off x="2508059" y="4682858"/>
            <a:ext cx="756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lg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E79E770-FFE9-1F10-9E23-6B497DFED96F}"/>
              </a:ext>
            </a:extLst>
          </p:cNvPr>
          <p:cNvSpPr txBox="1"/>
          <p:nvPr/>
        </p:nvSpPr>
        <p:spPr>
          <a:xfrm>
            <a:off x="3005508" y="3715079"/>
            <a:ext cx="1106176" cy="52322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r"/>
            <a:r>
              <a:rPr lang="en-US" sz="2400" noProof="1">
                <a:solidFill>
                  <a:srgbClr val="1B3F90"/>
                </a:solidFill>
                <a:latin typeface="Mont"/>
              </a:rPr>
              <a:t>7</a:t>
            </a:r>
            <a:r>
              <a:rPr lang="en-US" sz="2800" noProof="1">
                <a:solidFill>
                  <a:srgbClr val="000F23"/>
                </a:solidFill>
                <a:latin typeface="Mont"/>
              </a:rPr>
              <a:t> </a:t>
            </a:r>
            <a:r>
              <a:rPr lang="en-US" sz="1600" noProof="1">
                <a:solidFill>
                  <a:srgbClr val="1B3F90"/>
                </a:solidFill>
                <a:latin typeface="Mont"/>
              </a:rPr>
              <a:t>Years</a:t>
            </a:r>
            <a:endParaRPr lang="en-US" sz="2400" b="1" noProof="1">
              <a:solidFill>
                <a:srgbClr val="1B3F90"/>
              </a:solidFill>
              <a:latin typeface="Mont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17FA85D-7220-C024-D8EF-FF278984F9FD}"/>
              </a:ext>
            </a:extLst>
          </p:cNvPr>
          <p:cNvCxnSpPr>
            <a:cxnSpLocks/>
          </p:cNvCxnSpPr>
          <p:nvPr/>
        </p:nvCxnSpPr>
        <p:spPr>
          <a:xfrm>
            <a:off x="2498534" y="3976689"/>
            <a:ext cx="756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lg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3D15F536-3234-4FB8-CD4B-BFD6519D6B05}"/>
              </a:ext>
            </a:extLst>
          </p:cNvPr>
          <p:cNvSpPr txBox="1"/>
          <p:nvPr/>
        </p:nvSpPr>
        <p:spPr>
          <a:xfrm>
            <a:off x="3009534" y="3111158"/>
            <a:ext cx="1106176" cy="52322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r"/>
            <a:r>
              <a:rPr lang="en-US" sz="2400" noProof="1">
                <a:solidFill>
                  <a:srgbClr val="1B3F90"/>
                </a:solidFill>
                <a:latin typeface="Mont"/>
              </a:rPr>
              <a:t>3</a:t>
            </a:r>
            <a:r>
              <a:rPr lang="en-US" sz="2800" noProof="1">
                <a:solidFill>
                  <a:srgbClr val="3E5B2A"/>
                </a:solidFill>
                <a:latin typeface="Mont"/>
              </a:rPr>
              <a:t> </a:t>
            </a:r>
            <a:r>
              <a:rPr lang="en-US" sz="1600" noProof="1">
                <a:solidFill>
                  <a:srgbClr val="1B3F90"/>
                </a:solidFill>
                <a:latin typeface="Mont"/>
              </a:rPr>
              <a:t>Years</a:t>
            </a:r>
            <a:endParaRPr lang="en-US" sz="2800" b="1" noProof="1">
              <a:solidFill>
                <a:srgbClr val="1B3F90"/>
              </a:solidFill>
              <a:latin typeface="Mont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B6A4888-0C1C-6C0D-6FCA-57D16A81EACE}"/>
              </a:ext>
            </a:extLst>
          </p:cNvPr>
          <p:cNvCxnSpPr>
            <a:cxnSpLocks/>
          </p:cNvCxnSpPr>
          <p:nvPr/>
        </p:nvCxnSpPr>
        <p:spPr>
          <a:xfrm>
            <a:off x="2503246" y="3399423"/>
            <a:ext cx="756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lg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FD2DEAC-67D1-C98E-ADB5-E961ADBD06AC}"/>
              </a:ext>
            </a:extLst>
          </p:cNvPr>
          <p:cNvSpPr txBox="1"/>
          <p:nvPr/>
        </p:nvSpPr>
        <p:spPr>
          <a:xfrm>
            <a:off x="3002276" y="2618128"/>
            <a:ext cx="1106176" cy="52322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r"/>
            <a:r>
              <a:rPr lang="en-US" sz="2400" noProof="1">
                <a:solidFill>
                  <a:srgbClr val="1B3F90"/>
                </a:solidFill>
                <a:latin typeface="Mont"/>
              </a:rPr>
              <a:t>3</a:t>
            </a:r>
            <a:r>
              <a:rPr lang="en-US" sz="2800" noProof="1">
                <a:solidFill>
                  <a:srgbClr val="3E5B2A"/>
                </a:solidFill>
                <a:latin typeface="Mont"/>
              </a:rPr>
              <a:t> </a:t>
            </a:r>
            <a:r>
              <a:rPr lang="en-US" sz="1600" noProof="1">
                <a:solidFill>
                  <a:srgbClr val="1B3F90"/>
                </a:solidFill>
                <a:latin typeface="Mont"/>
              </a:rPr>
              <a:t>Years</a:t>
            </a:r>
            <a:endParaRPr lang="en-US" sz="2800" b="1" noProof="1">
              <a:solidFill>
                <a:srgbClr val="1B3F90"/>
              </a:solidFill>
              <a:latin typeface="Mont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FD7B052-CD63-8EA5-F36F-4D77B653B34C}"/>
              </a:ext>
            </a:extLst>
          </p:cNvPr>
          <p:cNvCxnSpPr>
            <a:cxnSpLocks/>
          </p:cNvCxnSpPr>
          <p:nvPr/>
        </p:nvCxnSpPr>
        <p:spPr>
          <a:xfrm>
            <a:off x="2493721" y="2892509"/>
            <a:ext cx="756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lg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8061CA99-D3DF-8AF8-01B2-5CD4368FB462}"/>
              </a:ext>
            </a:extLst>
          </p:cNvPr>
          <p:cNvSpPr txBox="1"/>
          <p:nvPr/>
        </p:nvSpPr>
        <p:spPr>
          <a:xfrm>
            <a:off x="2995018" y="2139695"/>
            <a:ext cx="1106176" cy="52322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r"/>
            <a:r>
              <a:rPr lang="en-US" sz="2400" noProof="1">
                <a:solidFill>
                  <a:srgbClr val="1B3F90"/>
                </a:solidFill>
                <a:latin typeface="Mont"/>
              </a:rPr>
              <a:t>2</a:t>
            </a:r>
            <a:r>
              <a:rPr lang="en-US" sz="2800" noProof="1">
                <a:solidFill>
                  <a:srgbClr val="1B3F90"/>
                </a:solidFill>
                <a:latin typeface="Mont"/>
              </a:rPr>
              <a:t> </a:t>
            </a:r>
            <a:r>
              <a:rPr lang="en-US" sz="1600" noProof="1">
                <a:solidFill>
                  <a:srgbClr val="1B3F90"/>
                </a:solidFill>
                <a:latin typeface="Mont"/>
              </a:rPr>
              <a:t>Years</a:t>
            </a:r>
            <a:endParaRPr lang="en-US" sz="2800" b="1" noProof="1">
              <a:solidFill>
                <a:srgbClr val="1B3F90"/>
              </a:solidFill>
              <a:latin typeface="Mont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F7B64E6-0198-9C5D-8DDE-FD5C5E5B6D2A}"/>
              </a:ext>
            </a:extLst>
          </p:cNvPr>
          <p:cNvCxnSpPr>
            <a:cxnSpLocks/>
          </p:cNvCxnSpPr>
          <p:nvPr/>
        </p:nvCxnSpPr>
        <p:spPr>
          <a:xfrm>
            <a:off x="2496896" y="2421262"/>
            <a:ext cx="756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lg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ontent Placeholder 9">
            <a:extLst>
              <a:ext uri="{FF2B5EF4-FFF2-40B4-BE49-F238E27FC236}">
                <a16:creationId xmlns:a16="http://schemas.microsoft.com/office/drawing/2014/main" id="{3B023902-2EFB-4430-9F1A-0C5CB909A949}"/>
              </a:ext>
            </a:extLst>
          </p:cNvPr>
          <p:cNvSpPr txBox="1">
            <a:spLocks/>
          </p:cNvSpPr>
          <p:nvPr/>
        </p:nvSpPr>
        <p:spPr>
          <a:xfrm>
            <a:off x="358687" y="1003538"/>
            <a:ext cx="3724237" cy="430000"/>
          </a:xfrm>
          <a:prstGeom prst="rect">
            <a:avLst/>
          </a:prstGeom>
          <a:ln w="9525">
            <a:noFill/>
            <a:round/>
          </a:ln>
        </p:spPr>
        <p:txBody>
          <a:bodyPr>
            <a:noAutofit/>
          </a:bodyPr>
          <a:lstStyle>
            <a:lvl1pPr marL="0" indent="0" algn="l" defTabSz="844126" rtl="0" eaLnBrk="1" latinLnBrk="0" hangingPunct="1">
              <a:spcBef>
                <a:spcPts val="0"/>
              </a:spcBef>
              <a:spcAft>
                <a:spcPts val="923"/>
              </a:spcAft>
              <a:buSzPct val="100000"/>
              <a:buFontTx/>
              <a:buNone/>
              <a:defRPr sz="1477" b="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 Light" panose="020F0302020204030204" pitchFamily="34" charset="0"/>
              </a:defRPr>
            </a:lvl1pPr>
            <a:lvl2pPr marL="128964" indent="-128964" algn="l" defTabSz="844126" rtl="0" eaLnBrk="1" latinLnBrk="0" hangingPunct="1">
              <a:spcBef>
                <a:spcPts val="0"/>
              </a:spcBef>
              <a:spcAft>
                <a:spcPts val="923"/>
              </a:spcAft>
              <a:buClr>
                <a:schemeClr val="accent1"/>
              </a:buClr>
              <a:buSzPct val="110000"/>
              <a:buFont typeface=".Lucida Grande UI Regular"/>
              <a:buChar char="◆"/>
              <a:defRPr lang="en-US" sz="1477" b="1" kern="1200" dirty="0" smtClean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 Light" panose="020F0302020204030204" pitchFamily="34" charset="0"/>
              </a:defRPr>
            </a:lvl2pPr>
            <a:lvl3pPr marL="281376" indent="-128964" algn="l" defTabSz="844126" rtl="0" eaLnBrk="1" latinLnBrk="0" hangingPunct="1">
              <a:spcBef>
                <a:spcPts val="0"/>
              </a:spcBef>
              <a:spcAft>
                <a:spcPts val="923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lang="en-US" sz="1477" kern="1200" dirty="0" smtClean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 Light" panose="020F0302020204030204" pitchFamily="34" charset="0"/>
              </a:defRPr>
            </a:lvl3pPr>
            <a:lvl4pPr marL="433787" indent="-128964" algn="l" defTabSz="844126" rtl="0" eaLnBrk="1" latinLnBrk="0" hangingPunct="1">
              <a:spcBef>
                <a:spcPts val="0"/>
              </a:spcBef>
              <a:spcAft>
                <a:spcPts val="923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◦"/>
              <a:defRPr lang="en-US" sz="1477" kern="1200" baseline="0" dirty="0" smtClean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 Light" panose="020F0302020204030204" pitchFamily="34" charset="0"/>
              </a:defRPr>
            </a:lvl4pPr>
            <a:lvl5pPr marL="586198" indent="-128964" algn="l" defTabSz="737145" rtl="0" eaLnBrk="1" latinLnBrk="0" hangingPunct="1">
              <a:spcBef>
                <a:spcPts val="0"/>
              </a:spcBef>
              <a:spcAft>
                <a:spcPts val="923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−"/>
              <a:tabLst/>
              <a:defRPr lang="en-US" sz="1477" kern="1200" baseline="0" dirty="0" smtClean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 Light" panose="020F0302020204030204" pitchFamily="34" charset="0"/>
              </a:defRPr>
            </a:lvl5pPr>
            <a:lvl6pPr marL="491852" indent="-162843" algn="l" defTabSz="844126" rtl="0" eaLnBrk="1" latinLnBrk="0" hangingPunct="1">
              <a:spcBef>
                <a:spcPts val="0"/>
              </a:spcBef>
              <a:spcAft>
                <a:spcPts val="923"/>
              </a:spcAft>
              <a:buFont typeface="Verdana" panose="020B0604030504040204" pitchFamily="34" charset="0"/>
              <a:buChar char="−"/>
              <a:defRPr sz="110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1852" indent="-162843" algn="l" defTabSz="844126" rtl="0" eaLnBrk="1" latinLnBrk="0" hangingPunct="1">
              <a:spcBef>
                <a:spcPts val="0"/>
              </a:spcBef>
              <a:spcAft>
                <a:spcPts val="923"/>
              </a:spcAft>
              <a:buFont typeface="Verdana" panose="020B0604030504040204" pitchFamily="34" charset="0"/>
              <a:buChar char="−"/>
              <a:defRPr sz="11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1852" indent="-162843" algn="l" defTabSz="844126" rtl="0" eaLnBrk="1" latinLnBrk="0" hangingPunct="1">
              <a:spcBef>
                <a:spcPts val="0"/>
              </a:spcBef>
              <a:spcAft>
                <a:spcPts val="923"/>
              </a:spcAft>
              <a:buFont typeface="Verdana" panose="020B0604030504040204" pitchFamily="34" charset="0"/>
              <a:buChar char="−"/>
              <a:defRPr sz="110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1852" indent="-162843" algn="l" defTabSz="844126" rtl="0" eaLnBrk="1" latinLnBrk="0" hangingPunct="1">
              <a:spcBef>
                <a:spcPts val="0"/>
              </a:spcBef>
              <a:spcAft>
                <a:spcPts val="923"/>
              </a:spcAft>
              <a:buFont typeface="Verdana" panose="020B0604030504040204" pitchFamily="34" charset="0"/>
              <a:buChar char="−"/>
              <a:defRPr sz="110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</a:pPr>
            <a:r>
              <a:rPr lang="en-US" sz="2400">
                <a:solidFill>
                  <a:srgbClr val="1B3F90"/>
                </a:solidFill>
                <a:latin typeface="Mont"/>
                <a:cs typeface="Tahoma" panose="020B0604030504040204" pitchFamily="34" charset="0"/>
              </a:rPr>
              <a:t>India GDP Growth Story -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633A659-51B9-C310-07C0-B83245B559D8}"/>
              </a:ext>
            </a:extLst>
          </p:cNvPr>
          <p:cNvSpPr txBox="1"/>
          <p:nvPr/>
        </p:nvSpPr>
        <p:spPr>
          <a:xfrm rot="10800000" flipV="1">
            <a:off x="5829381" y="6704112"/>
            <a:ext cx="62608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sz="1000">
                <a:solidFill>
                  <a:srgbClr val="313131"/>
                </a:solidFill>
                <a:ea typeface="Source Sans Pro" panose="020B0503030403020204" pitchFamily="34" charset="0"/>
              </a:rPr>
              <a:t>Source: Future of India the winning leap - PWC, Confederation of India Industry - Kotak MF, www.indiabudget.gov.in</a:t>
            </a:r>
            <a:endParaRPr lang="en-IN" sz="1000">
              <a:solidFill>
                <a:srgbClr val="313131"/>
              </a:solidFill>
              <a:ea typeface="Source Sans Pro" panose="020B0503030403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F6FA813-3773-2ABB-5711-F3C33E264543}"/>
              </a:ext>
            </a:extLst>
          </p:cNvPr>
          <p:cNvSpPr/>
          <p:nvPr/>
        </p:nvSpPr>
        <p:spPr bwMode="gray">
          <a:xfrm>
            <a:off x="2179020" y="4273726"/>
            <a:ext cx="162000" cy="162000"/>
          </a:xfrm>
          <a:prstGeom prst="ellipse">
            <a:avLst/>
          </a:prstGeom>
          <a:solidFill>
            <a:srgbClr val="EF7F1A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IN" sz="1600" b="1">
              <a:solidFill>
                <a:schemeClr val="bg1"/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04213F2E-7837-58BF-2423-F7ED4A9C315F}"/>
              </a:ext>
            </a:extLst>
          </p:cNvPr>
          <p:cNvSpPr/>
          <p:nvPr/>
        </p:nvSpPr>
        <p:spPr bwMode="gray">
          <a:xfrm>
            <a:off x="2178477" y="2598952"/>
            <a:ext cx="162000" cy="162000"/>
          </a:xfrm>
          <a:prstGeom prst="ellipse">
            <a:avLst/>
          </a:prstGeom>
          <a:solidFill>
            <a:srgbClr val="EF7F1A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IN" sz="1600" b="1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709B12E-98E0-AD56-0A77-8657E19F23E4}"/>
              </a:ext>
            </a:extLst>
          </p:cNvPr>
          <p:cNvSpPr txBox="1"/>
          <p:nvPr/>
        </p:nvSpPr>
        <p:spPr>
          <a:xfrm>
            <a:off x="656664" y="2441013"/>
            <a:ext cx="1398896" cy="52322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r"/>
            <a:r>
              <a:rPr lang="en-US" sz="1600" noProof="1">
                <a:solidFill>
                  <a:srgbClr val="1B3F90"/>
                </a:solidFill>
                <a:latin typeface="Mont"/>
              </a:rPr>
              <a:t>US$</a:t>
            </a:r>
            <a:r>
              <a:rPr lang="en-US" sz="1600" b="1" noProof="1">
                <a:solidFill>
                  <a:srgbClr val="3E5B2A"/>
                </a:solidFill>
                <a:latin typeface="Mont"/>
              </a:rPr>
              <a:t> </a:t>
            </a:r>
            <a:r>
              <a:rPr lang="en-US" sz="2800" b="1" noProof="1">
                <a:solidFill>
                  <a:srgbClr val="EF7F1A"/>
                </a:solidFill>
                <a:latin typeface="Mont"/>
              </a:rPr>
              <a:t>5</a:t>
            </a:r>
            <a:r>
              <a:rPr lang="en-US" sz="2600" noProof="1">
                <a:solidFill>
                  <a:srgbClr val="EF7F1A"/>
                </a:solidFill>
                <a:latin typeface="Mont"/>
              </a:rPr>
              <a:t> </a:t>
            </a:r>
            <a:r>
              <a:rPr lang="en-US" sz="1600" noProof="1">
                <a:solidFill>
                  <a:srgbClr val="1B3F90"/>
                </a:solidFill>
                <a:latin typeface="Mont"/>
              </a:rPr>
              <a:t>tn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1272534-5373-9541-7501-E98B109AE5D8}"/>
              </a:ext>
            </a:extLst>
          </p:cNvPr>
          <p:cNvSpPr txBox="1"/>
          <p:nvPr/>
        </p:nvSpPr>
        <p:spPr>
          <a:xfrm>
            <a:off x="649554" y="2907345"/>
            <a:ext cx="1398896" cy="52322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r"/>
            <a:r>
              <a:rPr lang="en-US" sz="1600" noProof="1">
                <a:solidFill>
                  <a:srgbClr val="1B3F90"/>
                </a:solidFill>
                <a:latin typeface="Mont"/>
              </a:rPr>
              <a:t>US$</a:t>
            </a:r>
            <a:r>
              <a:rPr lang="en-US" sz="1600" b="1" noProof="1">
                <a:solidFill>
                  <a:srgbClr val="3E5B2A"/>
                </a:solidFill>
                <a:latin typeface="Mont"/>
              </a:rPr>
              <a:t> </a:t>
            </a:r>
            <a:r>
              <a:rPr lang="en-US" sz="2800" b="1" noProof="1">
                <a:solidFill>
                  <a:srgbClr val="EF7F1A"/>
                </a:solidFill>
                <a:latin typeface="Mont"/>
              </a:rPr>
              <a:t>4</a:t>
            </a:r>
            <a:r>
              <a:rPr lang="en-US" sz="2600" noProof="1">
                <a:solidFill>
                  <a:srgbClr val="EF7F1A"/>
                </a:solidFill>
                <a:latin typeface="Mont"/>
              </a:rPr>
              <a:t> </a:t>
            </a:r>
            <a:r>
              <a:rPr lang="en-US" sz="1600" noProof="1">
                <a:solidFill>
                  <a:srgbClr val="1B3F90"/>
                </a:solidFill>
                <a:latin typeface="Mont"/>
              </a:rPr>
              <a:t>tn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ABA2A3B-A605-CEA6-D948-B0C0EE85D7BB}"/>
              </a:ext>
            </a:extLst>
          </p:cNvPr>
          <p:cNvSpPr txBox="1"/>
          <p:nvPr/>
        </p:nvSpPr>
        <p:spPr>
          <a:xfrm>
            <a:off x="649554" y="3398589"/>
            <a:ext cx="1398896" cy="52322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r"/>
            <a:r>
              <a:rPr lang="en-US" sz="1600" noProof="1">
                <a:solidFill>
                  <a:srgbClr val="1B3F90"/>
                </a:solidFill>
                <a:latin typeface="Mont"/>
              </a:rPr>
              <a:t>US$</a:t>
            </a:r>
            <a:r>
              <a:rPr lang="en-US" sz="2600" b="1" noProof="1">
                <a:solidFill>
                  <a:srgbClr val="3E5B2A"/>
                </a:solidFill>
                <a:latin typeface="Mont"/>
              </a:rPr>
              <a:t> </a:t>
            </a:r>
            <a:r>
              <a:rPr lang="en-US" sz="2800" b="1" noProof="1">
                <a:solidFill>
                  <a:srgbClr val="EF7F1A"/>
                </a:solidFill>
                <a:latin typeface="Mont"/>
              </a:rPr>
              <a:t>3</a:t>
            </a:r>
            <a:r>
              <a:rPr lang="en-US" sz="2600" noProof="1">
                <a:solidFill>
                  <a:srgbClr val="EF7F1A"/>
                </a:solidFill>
                <a:latin typeface="Mont"/>
              </a:rPr>
              <a:t> </a:t>
            </a:r>
            <a:r>
              <a:rPr lang="en-US" sz="1600" noProof="1">
                <a:solidFill>
                  <a:srgbClr val="1B3F90"/>
                </a:solidFill>
                <a:latin typeface="Mont"/>
              </a:rPr>
              <a:t>tn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40F9378-59E4-ECB9-AB19-293E59281EC1}"/>
              </a:ext>
            </a:extLst>
          </p:cNvPr>
          <p:cNvSpPr txBox="1"/>
          <p:nvPr/>
        </p:nvSpPr>
        <p:spPr>
          <a:xfrm>
            <a:off x="657638" y="4033656"/>
            <a:ext cx="1398896" cy="52322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r"/>
            <a:r>
              <a:rPr lang="en-US" sz="1600" noProof="1">
                <a:solidFill>
                  <a:srgbClr val="1B3F90"/>
                </a:solidFill>
                <a:latin typeface="Mont"/>
              </a:rPr>
              <a:t>US$</a:t>
            </a:r>
            <a:r>
              <a:rPr lang="en-US" sz="2600" b="1" noProof="1">
                <a:solidFill>
                  <a:srgbClr val="3E5B2A"/>
                </a:solidFill>
                <a:latin typeface="Mont"/>
              </a:rPr>
              <a:t> </a:t>
            </a:r>
            <a:r>
              <a:rPr lang="en-US" sz="2800" b="1" noProof="1">
                <a:solidFill>
                  <a:srgbClr val="EF7F1A"/>
                </a:solidFill>
                <a:latin typeface="Mont"/>
              </a:rPr>
              <a:t>2</a:t>
            </a:r>
            <a:r>
              <a:rPr lang="en-US" sz="2600" noProof="1">
                <a:solidFill>
                  <a:srgbClr val="EF7F1A"/>
                </a:solidFill>
                <a:latin typeface="Mont"/>
              </a:rPr>
              <a:t> </a:t>
            </a:r>
            <a:r>
              <a:rPr lang="en-US" sz="1600" noProof="1">
                <a:solidFill>
                  <a:srgbClr val="1B3F90"/>
                </a:solidFill>
                <a:latin typeface="Mont"/>
              </a:rPr>
              <a:t>tn</a:t>
            </a:r>
            <a:endParaRPr lang="en-US" noProof="1">
              <a:solidFill>
                <a:srgbClr val="1B3F90"/>
              </a:solidFill>
              <a:latin typeface="Mont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CFAD211-30FA-CC29-807B-609D98B8B663}"/>
              </a:ext>
            </a:extLst>
          </p:cNvPr>
          <p:cNvSpPr txBox="1"/>
          <p:nvPr/>
        </p:nvSpPr>
        <p:spPr>
          <a:xfrm>
            <a:off x="649554" y="4717534"/>
            <a:ext cx="1398896" cy="52322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r"/>
            <a:r>
              <a:rPr lang="en-US" sz="1600" noProof="1">
                <a:solidFill>
                  <a:srgbClr val="1B3F90"/>
                </a:solidFill>
                <a:latin typeface="Mont"/>
              </a:rPr>
              <a:t>US$</a:t>
            </a:r>
            <a:r>
              <a:rPr lang="en-US" sz="2600" b="1" noProof="1">
                <a:solidFill>
                  <a:srgbClr val="3E5B2A"/>
                </a:solidFill>
                <a:latin typeface="Mont"/>
              </a:rPr>
              <a:t> </a:t>
            </a:r>
            <a:r>
              <a:rPr lang="en-US" sz="2800" b="1" noProof="1">
                <a:solidFill>
                  <a:srgbClr val="EF7F1A"/>
                </a:solidFill>
                <a:latin typeface="Mont"/>
              </a:rPr>
              <a:t>1</a:t>
            </a:r>
            <a:r>
              <a:rPr lang="en-US" sz="2600" noProof="1">
                <a:solidFill>
                  <a:srgbClr val="EF7F1A"/>
                </a:solidFill>
                <a:latin typeface="Mont"/>
              </a:rPr>
              <a:t> </a:t>
            </a:r>
            <a:r>
              <a:rPr lang="en-US" sz="1600" noProof="1">
                <a:solidFill>
                  <a:srgbClr val="1B3F90"/>
                </a:solidFill>
                <a:latin typeface="Mont"/>
              </a:rPr>
              <a:t>tn</a:t>
            </a:r>
            <a:endParaRPr lang="en-US" noProof="1">
              <a:solidFill>
                <a:srgbClr val="1B3F90"/>
              </a:solidFill>
              <a:latin typeface="Mont"/>
            </a:endParaRPr>
          </a:p>
        </p:txBody>
      </p:sp>
      <p:pic>
        <p:nvPicPr>
          <p:cNvPr id="89" name="Graphic 88" descr="Bank with solid fill">
            <a:extLst>
              <a:ext uri="{FF2B5EF4-FFF2-40B4-BE49-F238E27FC236}">
                <a16:creationId xmlns:a16="http://schemas.microsoft.com/office/drawing/2014/main" id="{A3E96804-C811-B826-8F3A-9C59547B9A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66910" y="1704018"/>
            <a:ext cx="540000" cy="540000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4C19A0B5-DCB0-FC88-225F-C625C50FB2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73032" y="2961186"/>
            <a:ext cx="540000" cy="593741"/>
          </a:xfrm>
          <a:prstGeom prst="rect">
            <a:avLst/>
          </a:prstGeom>
        </p:spPr>
      </p:pic>
      <p:pic>
        <p:nvPicPr>
          <p:cNvPr id="91" name="Graphic 90">
            <a:extLst>
              <a:ext uri="{FF2B5EF4-FFF2-40B4-BE49-F238E27FC236}">
                <a16:creationId xmlns:a16="http://schemas.microsoft.com/office/drawing/2014/main" id="{2549268F-C489-D80D-B98F-4F7AD2F512F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16707" y="3912818"/>
            <a:ext cx="540000" cy="540000"/>
          </a:xfrm>
          <a:prstGeom prst="rect">
            <a:avLst/>
          </a:prstGeom>
        </p:spPr>
      </p:pic>
      <p:pic>
        <p:nvPicPr>
          <p:cNvPr id="92" name="Graphic 91" descr="Wireless router with solid fill">
            <a:extLst>
              <a:ext uri="{FF2B5EF4-FFF2-40B4-BE49-F238E27FC236}">
                <a16:creationId xmlns:a16="http://schemas.microsoft.com/office/drawing/2014/main" id="{4DE1EF87-8EC1-0175-64B5-413DFAEB1A2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71613" y="4668120"/>
            <a:ext cx="540000" cy="540000"/>
          </a:xfrm>
          <a:prstGeom prst="rect">
            <a:avLst/>
          </a:prstGeom>
        </p:spPr>
      </p:pic>
      <p:pic>
        <p:nvPicPr>
          <p:cNvPr id="94" name="Graphic 93" descr="Medical with solid fill">
            <a:extLst>
              <a:ext uri="{FF2B5EF4-FFF2-40B4-BE49-F238E27FC236}">
                <a16:creationId xmlns:a16="http://schemas.microsoft.com/office/drawing/2014/main" id="{0C485D38-CFB9-DEC4-696F-7B36282955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66910" y="2339850"/>
            <a:ext cx="540000" cy="540000"/>
          </a:xfrm>
          <a:prstGeom prst="rect">
            <a:avLst/>
          </a:prstGeom>
        </p:spPr>
      </p:pic>
      <p:pic>
        <p:nvPicPr>
          <p:cNvPr id="96" name="Graphic 95" descr="Shopping cart with solid fill">
            <a:extLst>
              <a:ext uri="{FF2B5EF4-FFF2-40B4-BE49-F238E27FC236}">
                <a16:creationId xmlns:a16="http://schemas.microsoft.com/office/drawing/2014/main" id="{5407A992-3024-531A-C38A-C979093665D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145949" y="5490094"/>
            <a:ext cx="540000" cy="540000"/>
          </a:xfrm>
          <a:prstGeom prst="rect">
            <a:avLst/>
          </a:prstGeom>
        </p:spPr>
      </p:pic>
      <p:graphicFrame>
        <p:nvGraphicFramePr>
          <p:cNvPr id="2" name="Table 38">
            <a:extLst>
              <a:ext uri="{FF2B5EF4-FFF2-40B4-BE49-F238E27FC236}">
                <a16:creationId xmlns:a16="http://schemas.microsoft.com/office/drawing/2014/main" id="{13D2A5E8-F1F0-8589-099F-A4E779E044E3}"/>
              </a:ext>
            </a:extLst>
          </p:cNvPr>
          <p:cNvGraphicFramePr>
            <a:graphicFrameLocks noGrp="1"/>
          </p:cNvGraphicFramePr>
          <p:nvPr/>
        </p:nvGraphicFramePr>
        <p:xfrm>
          <a:off x="4975351" y="1308373"/>
          <a:ext cx="6857962" cy="494155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17456">
                  <a:extLst>
                    <a:ext uri="{9D8B030D-6E8A-4147-A177-3AD203B41FA5}">
                      <a16:colId xmlns:a16="http://schemas.microsoft.com/office/drawing/2014/main" val="2363538447"/>
                    </a:ext>
                  </a:extLst>
                </a:gridCol>
                <a:gridCol w="1963032">
                  <a:extLst>
                    <a:ext uri="{9D8B030D-6E8A-4147-A177-3AD203B41FA5}">
                      <a16:colId xmlns:a16="http://schemas.microsoft.com/office/drawing/2014/main" val="3670652634"/>
                    </a:ext>
                  </a:extLst>
                </a:gridCol>
                <a:gridCol w="1256590">
                  <a:extLst>
                    <a:ext uri="{9D8B030D-6E8A-4147-A177-3AD203B41FA5}">
                      <a16:colId xmlns:a16="http://schemas.microsoft.com/office/drawing/2014/main" val="1418055985"/>
                    </a:ext>
                  </a:extLst>
                </a:gridCol>
                <a:gridCol w="1255164">
                  <a:extLst>
                    <a:ext uri="{9D8B030D-6E8A-4147-A177-3AD203B41FA5}">
                      <a16:colId xmlns:a16="http://schemas.microsoft.com/office/drawing/2014/main" val="4288259887"/>
                    </a:ext>
                  </a:extLst>
                </a:gridCol>
                <a:gridCol w="1365720">
                  <a:extLst>
                    <a:ext uri="{9D8B030D-6E8A-4147-A177-3AD203B41FA5}">
                      <a16:colId xmlns:a16="http://schemas.microsoft.com/office/drawing/2014/main" val="1258849382"/>
                    </a:ext>
                  </a:extLst>
                </a:gridCol>
              </a:tblGrid>
              <a:tr h="368315">
                <a:tc>
                  <a:txBody>
                    <a:bodyPr/>
                    <a:lstStyle/>
                    <a:p>
                      <a:endParaRPr lang="en-IN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800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B3F90"/>
                          </a:solidFill>
                          <a:latin typeface="Mont"/>
                        </a:rPr>
                        <a:t>2014</a:t>
                      </a:r>
                      <a:endParaRPr lang="en-IN" sz="1800" b="1">
                        <a:solidFill>
                          <a:srgbClr val="1B3F90"/>
                        </a:solidFill>
                        <a:latin typeface="Mon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1B3F90"/>
                          </a:solidFill>
                          <a:latin typeface="Mont"/>
                        </a:rPr>
                        <a:t>2022</a:t>
                      </a:r>
                      <a:endParaRPr lang="en-IN" sz="1800" b="1">
                        <a:solidFill>
                          <a:srgbClr val="1B3F90"/>
                        </a:solidFill>
                        <a:latin typeface="Mon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EF7F1A"/>
                          </a:solidFill>
                          <a:effectLst/>
                          <a:latin typeface="Mont"/>
                        </a:rPr>
                        <a:t>2034E</a:t>
                      </a:r>
                      <a:endParaRPr lang="en-IN" sz="1800" b="1">
                        <a:solidFill>
                          <a:srgbClr val="EF7F1A"/>
                        </a:solidFill>
                        <a:effectLst/>
                        <a:latin typeface="Mon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919844"/>
                  </a:ext>
                </a:extLst>
              </a:tr>
              <a:tr h="583165">
                <a:tc>
                  <a:txBody>
                    <a:bodyPr/>
                    <a:lstStyle/>
                    <a:p>
                      <a:endParaRPr lang="en-IN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solidFill>
                            <a:srgbClr val="1B3F90"/>
                          </a:solidFill>
                          <a:latin typeface="Mont"/>
                        </a:rPr>
                        <a:t>Financial Service</a:t>
                      </a:r>
                    </a:p>
                    <a:p>
                      <a:pPr algn="l"/>
                      <a:r>
                        <a:rPr lang="en-US" sz="1400" kern="1200">
                          <a:solidFill>
                            <a:srgbClr val="EF7F1A"/>
                          </a:solidFill>
                          <a:latin typeface="Mont"/>
                          <a:ea typeface="+mn-ea"/>
                          <a:cs typeface="+mn-cs"/>
                        </a:rPr>
                        <a:t>Banking Access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1B3F90"/>
                          </a:solidFill>
                          <a:latin typeface="Mont"/>
                        </a:rPr>
                        <a:t>35% </a:t>
                      </a:r>
                      <a:endParaRPr lang="en-IN" sz="1800">
                        <a:solidFill>
                          <a:srgbClr val="1B3F90"/>
                        </a:solidFill>
                        <a:latin typeface="Mon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1B3F90"/>
                          </a:solidFill>
                          <a:latin typeface="Mont"/>
                        </a:rPr>
                        <a:t>78%</a:t>
                      </a:r>
                      <a:endParaRPr lang="en-IN" sz="1800">
                        <a:solidFill>
                          <a:srgbClr val="1B3F90"/>
                        </a:solidFill>
                        <a:latin typeface="Mon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EF7F1A"/>
                          </a:solidFill>
                          <a:latin typeface="Mont"/>
                        </a:rPr>
                        <a:t>90%</a:t>
                      </a:r>
                      <a:endParaRPr lang="en-IN" sz="1800" b="1">
                        <a:solidFill>
                          <a:srgbClr val="EF7F1A"/>
                        </a:solidFill>
                        <a:latin typeface="Mon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8564410"/>
                  </a:ext>
                </a:extLst>
              </a:tr>
              <a:tr h="644550">
                <a:tc>
                  <a:txBody>
                    <a:bodyPr/>
                    <a:lstStyle/>
                    <a:p>
                      <a:endParaRPr lang="en-IN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>
                          <a:solidFill>
                            <a:srgbClr val="1B3F90"/>
                          </a:solidFill>
                          <a:latin typeface="Mont"/>
                          <a:ea typeface="+mn-ea"/>
                          <a:cs typeface="+mn-cs"/>
                        </a:rPr>
                        <a:t>Healthcare (years)</a:t>
                      </a:r>
                    </a:p>
                    <a:p>
                      <a:pPr algn="l"/>
                      <a:r>
                        <a:rPr lang="en-US" sz="1400" kern="1200">
                          <a:solidFill>
                            <a:srgbClr val="EF7F1A"/>
                          </a:solidFill>
                          <a:latin typeface="Mont"/>
                          <a:ea typeface="+mn-ea"/>
                          <a:cs typeface="+mn-cs"/>
                        </a:rPr>
                        <a:t>Life Expectancy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1B3F90"/>
                          </a:solidFill>
                          <a:latin typeface="Mont"/>
                        </a:rPr>
                        <a:t>66</a:t>
                      </a:r>
                    </a:p>
                    <a:p>
                      <a:pPr algn="ctr"/>
                      <a:endParaRPr lang="en-IN" sz="1800">
                        <a:solidFill>
                          <a:srgbClr val="1B3F90"/>
                        </a:solidFill>
                        <a:latin typeface="Mon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1B3F90"/>
                          </a:solidFill>
                          <a:latin typeface="Mont"/>
                        </a:rPr>
                        <a:t>70</a:t>
                      </a:r>
                    </a:p>
                    <a:p>
                      <a:pPr algn="ctr"/>
                      <a:endParaRPr lang="en-IN" sz="1800">
                        <a:solidFill>
                          <a:srgbClr val="1B3F90"/>
                        </a:solidFill>
                        <a:latin typeface="Mon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EF7F1A"/>
                          </a:solidFill>
                          <a:latin typeface="Mont"/>
                        </a:rPr>
                        <a:t>80</a:t>
                      </a:r>
                    </a:p>
                    <a:p>
                      <a:pPr algn="ctr"/>
                      <a:endParaRPr lang="en-IN" sz="1800" b="1">
                        <a:solidFill>
                          <a:srgbClr val="EF7F1A"/>
                        </a:solidFill>
                        <a:latin typeface="Mon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1325427"/>
                  </a:ext>
                </a:extLst>
              </a:tr>
              <a:tr h="859401">
                <a:tc>
                  <a:txBody>
                    <a:bodyPr/>
                    <a:lstStyle/>
                    <a:p>
                      <a:endParaRPr lang="en-IN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>
                          <a:solidFill>
                            <a:srgbClr val="1B3F90"/>
                          </a:solidFill>
                          <a:latin typeface="Mont"/>
                          <a:ea typeface="+mn-ea"/>
                          <a:cs typeface="+mn-cs"/>
                        </a:rPr>
                        <a:t>Physical</a:t>
                      </a:r>
                      <a:r>
                        <a:rPr lang="en-US" b="1">
                          <a:latin typeface="Bahnschrift Light Condensed" panose="020B0502040204020203" pitchFamily="34" charset="0"/>
                        </a:rPr>
                        <a:t> </a:t>
                      </a:r>
                      <a:r>
                        <a:rPr lang="en-US" sz="1800" b="1" kern="1200">
                          <a:solidFill>
                            <a:srgbClr val="1B3F90"/>
                          </a:solidFill>
                          <a:latin typeface="Mont"/>
                          <a:ea typeface="+mn-ea"/>
                          <a:cs typeface="+mn-cs"/>
                        </a:rPr>
                        <a:t>Connectivity</a:t>
                      </a:r>
                    </a:p>
                    <a:p>
                      <a:pPr algn="l"/>
                      <a:r>
                        <a:rPr lang="en-US" sz="1400" kern="1200">
                          <a:solidFill>
                            <a:srgbClr val="EF7F1A"/>
                          </a:solidFill>
                          <a:latin typeface="Mont"/>
                          <a:ea typeface="+mn-ea"/>
                          <a:cs typeface="+mn-cs"/>
                        </a:rPr>
                        <a:t>Reduce Logistics Cost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1B3F90"/>
                          </a:solidFill>
                          <a:latin typeface="Mont"/>
                        </a:rPr>
                        <a:t>13%</a:t>
                      </a:r>
                      <a:endParaRPr lang="en-IN" sz="1800">
                        <a:solidFill>
                          <a:srgbClr val="1B3F90"/>
                        </a:solidFill>
                        <a:latin typeface="Mon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1B3F90"/>
                          </a:solidFill>
                          <a:latin typeface="Mont"/>
                        </a:rPr>
                        <a:t>16%</a:t>
                      </a:r>
                      <a:endParaRPr lang="en-IN" sz="1800">
                        <a:solidFill>
                          <a:srgbClr val="1B3F90"/>
                        </a:solidFill>
                        <a:latin typeface="Mon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EF7F1A"/>
                          </a:solidFill>
                          <a:latin typeface="Mont"/>
                        </a:rPr>
                        <a:t>8%</a:t>
                      </a:r>
                      <a:endParaRPr lang="en-IN" sz="1800" b="1">
                        <a:solidFill>
                          <a:srgbClr val="EF7F1A"/>
                        </a:solidFill>
                        <a:latin typeface="Mon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6811629"/>
                  </a:ext>
                </a:extLst>
              </a:tr>
              <a:tr h="828708">
                <a:tc>
                  <a:txBody>
                    <a:bodyPr/>
                    <a:lstStyle/>
                    <a:p>
                      <a:endParaRPr lang="en-IN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>
                          <a:solidFill>
                            <a:srgbClr val="1B3F90"/>
                          </a:solidFill>
                          <a:latin typeface="Mont"/>
                          <a:ea typeface="+mn-ea"/>
                          <a:cs typeface="+mn-cs"/>
                        </a:rPr>
                        <a:t>Agriculture </a:t>
                      </a:r>
                      <a:r>
                        <a:rPr lang="en-US" sz="1600" b="1" kern="1200">
                          <a:solidFill>
                            <a:srgbClr val="1B3F90"/>
                          </a:solidFill>
                          <a:latin typeface="Mont"/>
                          <a:ea typeface="+mn-ea"/>
                          <a:cs typeface="+mn-cs"/>
                        </a:rPr>
                        <a:t>(t/ha)</a:t>
                      </a:r>
                    </a:p>
                    <a:p>
                      <a:pPr algn="l"/>
                      <a:r>
                        <a:rPr lang="en-US" sz="1400" kern="1200">
                          <a:solidFill>
                            <a:srgbClr val="EF7F1A"/>
                          </a:solidFill>
                          <a:latin typeface="Mont"/>
                          <a:ea typeface="+mn-ea"/>
                          <a:cs typeface="+mn-cs"/>
                        </a:rPr>
                        <a:t>Productivity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1B3F90"/>
                          </a:solidFill>
                          <a:latin typeface="Mont"/>
                        </a:rPr>
                        <a:t>4</a:t>
                      </a:r>
                      <a:endParaRPr lang="en-IN" sz="1800">
                        <a:solidFill>
                          <a:srgbClr val="1B3F90"/>
                        </a:solidFill>
                        <a:latin typeface="Mon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1B3F90"/>
                          </a:solidFill>
                          <a:latin typeface="Mont"/>
                        </a:rPr>
                        <a:t>5.3</a:t>
                      </a:r>
                    </a:p>
                    <a:p>
                      <a:pPr algn="ctr"/>
                      <a:endParaRPr lang="en-IN" sz="1800">
                        <a:solidFill>
                          <a:srgbClr val="1B3F90"/>
                        </a:solidFill>
                        <a:latin typeface="Mon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EF7F1A"/>
                          </a:solidFill>
                          <a:latin typeface="Mont"/>
                        </a:rPr>
                        <a:t>7.4</a:t>
                      </a:r>
                    </a:p>
                    <a:p>
                      <a:pPr algn="ctr"/>
                      <a:endParaRPr lang="en-IN" sz="1400" b="1">
                        <a:solidFill>
                          <a:srgbClr val="EF7F1A"/>
                        </a:solidFill>
                        <a:latin typeface="Mon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9223812"/>
                  </a:ext>
                </a:extLst>
              </a:tr>
              <a:tr h="859401">
                <a:tc>
                  <a:txBody>
                    <a:bodyPr/>
                    <a:lstStyle/>
                    <a:p>
                      <a:endParaRPr lang="en-IN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>
                          <a:solidFill>
                            <a:srgbClr val="1B3F90"/>
                          </a:solidFill>
                          <a:latin typeface="Mont"/>
                          <a:ea typeface="+mn-ea"/>
                          <a:cs typeface="+mn-cs"/>
                        </a:rPr>
                        <a:t>Digital</a:t>
                      </a:r>
                      <a:r>
                        <a:rPr lang="en-US" b="1">
                          <a:latin typeface="Bahnschrift Light Condensed" panose="020B0502040204020203" pitchFamily="34" charset="0"/>
                        </a:rPr>
                        <a:t> </a:t>
                      </a:r>
                      <a:r>
                        <a:rPr lang="en-US" sz="1800" b="1" kern="1200">
                          <a:solidFill>
                            <a:srgbClr val="1B3F90"/>
                          </a:solidFill>
                          <a:latin typeface="Mont"/>
                          <a:ea typeface="+mn-ea"/>
                          <a:cs typeface="+mn-cs"/>
                        </a:rPr>
                        <a:t>Connectivity</a:t>
                      </a:r>
                    </a:p>
                    <a:p>
                      <a:pPr algn="l"/>
                      <a:r>
                        <a:rPr lang="en-US" sz="1400" kern="1200">
                          <a:solidFill>
                            <a:srgbClr val="EF7F1A"/>
                          </a:solidFill>
                          <a:latin typeface="Mont"/>
                          <a:ea typeface="+mn-ea"/>
                          <a:cs typeface="+mn-cs"/>
                        </a:rPr>
                        <a:t>Network Access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1B3F90"/>
                          </a:solidFill>
                          <a:latin typeface="Mont"/>
                        </a:rPr>
                        <a:t>15%</a:t>
                      </a:r>
                      <a:endParaRPr lang="en-IN" sz="1800">
                        <a:solidFill>
                          <a:srgbClr val="1B3F90"/>
                        </a:solidFill>
                        <a:latin typeface="Mon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1B3F90"/>
                          </a:solidFill>
                          <a:latin typeface="Mont"/>
                        </a:rPr>
                        <a:t>47%</a:t>
                      </a:r>
                      <a:endParaRPr lang="en-IN" sz="1800">
                        <a:solidFill>
                          <a:srgbClr val="1B3F90"/>
                        </a:solidFill>
                        <a:latin typeface="Mon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EF7F1A"/>
                          </a:solidFill>
                          <a:latin typeface="Mont"/>
                        </a:rPr>
                        <a:t>80%</a:t>
                      </a:r>
                      <a:endParaRPr lang="en-IN" sz="1800" b="1">
                        <a:solidFill>
                          <a:srgbClr val="EF7F1A"/>
                        </a:solidFill>
                        <a:latin typeface="Mon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7743138"/>
                  </a:ext>
                </a:extLst>
              </a:tr>
              <a:tr h="798015">
                <a:tc>
                  <a:txBody>
                    <a:bodyPr/>
                    <a:lstStyle/>
                    <a:p>
                      <a:endParaRPr lang="en-IN">
                        <a:latin typeface="Bahnschrift Light Condensed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>
                          <a:solidFill>
                            <a:srgbClr val="1B3F90"/>
                          </a:solidFill>
                          <a:latin typeface="Mont"/>
                          <a:ea typeface="+mn-ea"/>
                          <a:cs typeface="+mn-cs"/>
                        </a:rPr>
                        <a:t>Retail</a:t>
                      </a:r>
                    </a:p>
                    <a:p>
                      <a:pPr algn="l"/>
                      <a:r>
                        <a:rPr lang="en-US" sz="1400" kern="1200">
                          <a:solidFill>
                            <a:srgbClr val="EF7F1A"/>
                          </a:solidFill>
                          <a:latin typeface="Mont"/>
                          <a:ea typeface="+mn-ea"/>
                          <a:cs typeface="+mn-cs"/>
                        </a:rPr>
                        <a:t>Market Share of </a:t>
                      </a:r>
                    </a:p>
                    <a:p>
                      <a:pPr algn="l"/>
                      <a:r>
                        <a:rPr lang="en-US" sz="1400" kern="1200">
                          <a:solidFill>
                            <a:srgbClr val="EF7F1A"/>
                          </a:solidFill>
                          <a:latin typeface="Mont"/>
                          <a:ea typeface="+mn-ea"/>
                          <a:cs typeface="+mn-cs"/>
                        </a:rPr>
                        <a:t>Organized Sector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1B3F90"/>
                          </a:solidFill>
                          <a:latin typeface="Mont"/>
                        </a:rPr>
                        <a:t>8%</a:t>
                      </a:r>
                      <a:endParaRPr lang="en-IN" sz="1800">
                        <a:solidFill>
                          <a:srgbClr val="1B3F90"/>
                        </a:solidFill>
                        <a:latin typeface="Mon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1B3F90"/>
                          </a:solidFill>
                          <a:latin typeface="Mont"/>
                        </a:rPr>
                        <a:t>10%</a:t>
                      </a:r>
                      <a:endParaRPr lang="en-IN" sz="1800">
                        <a:solidFill>
                          <a:srgbClr val="1B3F90"/>
                        </a:solidFill>
                        <a:latin typeface="Mon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EF7F1A"/>
                          </a:solidFill>
                          <a:latin typeface="Mont"/>
                        </a:rPr>
                        <a:t>50%</a:t>
                      </a:r>
                      <a:endParaRPr lang="en-IN" sz="1800" b="1">
                        <a:solidFill>
                          <a:srgbClr val="EF7F1A"/>
                        </a:solidFill>
                        <a:latin typeface="Mon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6940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087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FD2C74-1CAA-4A81-B9C4-3EC49A95CB70}"/>
              </a:ext>
            </a:extLst>
          </p:cNvPr>
          <p:cNvSpPr/>
          <p:nvPr/>
        </p:nvSpPr>
        <p:spPr>
          <a:xfrm>
            <a:off x="0" y="0"/>
            <a:ext cx="9753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2EE5F2A-AA98-4624-B27D-10BF184A6C41}"/>
              </a:ext>
            </a:extLst>
          </p:cNvPr>
          <p:cNvSpPr/>
          <p:nvPr/>
        </p:nvSpPr>
        <p:spPr>
          <a:xfrm>
            <a:off x="7486650" y="0"/>
            <a:ext cx="4724400" cy="2609850"/>
          </a:xfrm>
          <a:custGeom>
            <a:avLst/>
            <a:gdLst>
              <a:gd name="connsiteX0" fmla="*/ 22288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266950 w 4724400"/>
              <a:gd name="connsiteY4" fmla="*/ 38100 h 2609850"/>
              <a:gd name="connsiteX5" fmla="*/ 2228850 w 4724400"/>
              <a:gd name="connsiteY5" fmla="*/ 0 h 260985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2266950 w 4724400"/>
              <a:gd name="connsiteY4" fmla="*/ 19050 h 2590800"/>
              <a:gd name="connsiteX5" fmla="*/ 1949450 w 4724400"/>
              <a:gd name="connsiteY5" fmla="*/ 95250 h 259080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1949450 w 4724400"/>
              <a:gd name="connsiteY4" fmla="*/ 95250 h 2590800"/>
              <a:gd name="connsiteX0" fmla="*/ 20891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089150 w 4724400"/>
              <a:gd name="connsiteY4" fmla="*/ 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400" h="2609850">
                <a:moveTo>
                  <a:pt x="2089150" y="0"/>
                </a:moveTo>
                <a:lnTo>
                  <a:pt x="0" y="990600"/>
                </a:lnTo>
                <a:lnTo>
                  <a:pt x="4724400" y="2609850"/>
                </a:lnTo>
                <a:lnTo>
                  <a:pt x="4705350" y="19050"/>
                </a:lnTo>
                <a:lnTo>
                  <a:pt x="208915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C88978-323D-4FAD-8178-697C6C3FF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074831" y="16152"/>
            <a:ext cx="3121703" cy="279448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58F3F6F-DD56-4A82-97FD-7271C02422A4}"/>
              </a:ext>
            </a:extLst>
          </p:cNvPr>
          <p:cNvSpPr/>
          <p:nvPr/>
        </p:nvSpPr>
        <p:spPr>
          <a:xfrm flipH="1" flipV="1">
            <a:off x="0" y="6096000"/>
            <a:ext cx="2381250" cy="762000"/>
          </a:xfrm>
          <a:custGeom>
            <a:avLst/>
            <a:gdLst>
              <a:gd name="connsiteX0" fmla="*/ 0 w 2381250"/>
              <a:gd name="connsiteY0" fmla="*/ 0 h 762000"/>
              <a:gd name="connsiteX1" fmla="*/ 2381250 w 2381250"/>
              <a:gd name="connsiteY1" fmla="*/ 0 h 762000"/>
              <a:gd name="connsiteX2" fmla="*/ 2381250 w 2381250"/>
              <a:gd name="connsiteY2" fmla="*/ 762000 h 762000"/>
              <a:gd name="connsiteX3" fmla="*/ 0 w 2381250"/>
              <a:gd name="connsiteY3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0" h="762000">
                <a:moveTo>
                  <a:pt x="0" y="0"/>
                </a:moveTo>
                <a:lnTo>
                  <a:pt x="2381250" y="0"/>
                </a:lnTo>
                <a:lnTo>
                  <a:pt x="2381250" y="762000"/>
                </a:lnTo>
                <a:lnTo>
                  <a:pt x="0" y="0"/>
                </a:lnTo>
                <a:close/>
              </a:path>
            </a:pathLst>
          </a:custGeom>
          <a:solidFill>
            <a:srgbClr val="EF7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80DD9A-6E69-4166-832D-96C004436A20}"/>
              </a:ext>
            </a:extLst>
          </p:cNvPr>
          <p:cNvSpPr txBox="1"/>
          <p:nvPr/>
        </p:nvSpPr>
        <p:spPr>
          <a:xfrm>
            <a:off x="378277" y="441352"/>
            <a:ext cx="6155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>
                <a:solidFill>
                  <a:srgbClr val="1B3F90"/>
                </a:solidFill>
              </a:rPr>
              <a:t>75 Years and Getting Younger !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6E6059B-9158-44BB-8D50-AED92E8440D3}"/>
              </a:ext>
            </a:extLst>
          </p:cNvPr>
          <p:cNvSpPr/>
          <p:nvPr/>
        </p:nvSpPr>
        <p:spPr>
          <a:xfrm>
            <a:off x="9442450" y="-5081"/>
            <a:ext cx="2752725" cy="66675"/>
          </a:xfrm>
          <a:custGeom>
            <a:avLst/>
            <a:gdLst>
              <a:gd name="connsiteX0" fmla="*/ 22288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266950 w 4724400"/>
              <a:gd name="connsiteY4" fmla="*/ 38100 h 2609850"/>
              <a:gd name="connsiteX5" fmla="*/ 2228850 w 4724400"/>
              <a:gd name="connsiteY5" fmla="*/ 0 h 260985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2266950 w 4724400"/>
              <a:gd name="connsiteY4" fmla="*/ 19050 h 2590800"/>
              <a:gd name="connsiteX5" fmla="*/ 1949450 w 4724400"/>
              <a:gd name="connsiteY5" fmla="*/ 95250 h 259080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1949450 w 4724400"/>
              <a:gd name="connsiteY4" fmla="*/ 95250 h 2590800"/>
              <a:gd name="connsiteX0" fmla="*/ 20891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089150 w 4724400"/>
              <a:gd name="connsiteY4" fmla="*/ 0 h 2609850"/>
              <a:gd name="connsiteX0" fmla="*/ 120650 w 2755900"/>
              <a:gd name="connsiteY0" fmla="*/ 0 h 2609850"/>
              <a:gd name="connsiteX1" fmla="*/ 0 w 2755900"/>
              <a:gd name="connsiteY1" fmla="*/ 63500 h 2609850"/>
              <a:gd name="connsiteX2" fmla="*/ 2755900 w 2755900"/>
              <a:gd name="connsiteY2" fmla="*/ 2609850 h 2609850"/>
              <a:gd name="connsiteX3" fmla="*/ 2736850 w 2755900"/>
              <a:gd name="connsiteY3" fmla="*/ 19050 h 2609850"/>
              <a:gd name="connsiteX4" fmla="*/ 120650 w 2755900"/>
              <a:gd name="connsiteY4" fmla="*/ 0 h 2609850"/>
              <a:gd name="connsiteX0" fmla="*/ 120650 w 2743200"/>
              <a:gd name="connsiteY0" fmla="*/ 0 h 95250"/>
              <a:gd name="connsiteX1" fmla="*/ 0 w 2743200"/>
              <a:gd name="connsiteY1" fmla="*/ 63500 h 95250"/>
              <a:gd name="connsiteX2" fmla="*/ 2743200 w 2743200"/>
              <a:gd name="connsiteY2" fmla="*/ 95250 h 95250"/>
              <a:gd name="connsiteX3" fmla="*/ 2736850 w 2743200"/>
              <a:gd name="connsiteY3" fmla="*/ 19050 h 95250"/>
              <a:gd name="connsiteX4" fmla="*/ 120650 w 2743200"/>
              <a:gd name="connsiteY4" fmla="*/ 0 h 95250"/>
              <a:gd name="connsiteX0" fmla="*/ 120650 w 2743200"/>
              <a:gd name="connsiteY0" fmla="*/ 0 h 95250"/>
              <a:gd name="connsiteX1" fmla="*/ 0 w 2743200"/>
              <a:gd name="connsiteY1" fmla="*/ 63500 h 95250"/>
              <a:gd name="connsiteX2" fmla="*/ 2743200 w 2743200"/>
              <a:gd name="connsiteY2" fmla="*/ 95250 h 95250"/>
              <a:gd name="connsiteX3" fmla="*/ 2736850 w 2743200"/>
              <a:gd name="connsiteY3" fmla="*/ 19050 h 95250"/>
              <a:gd name="connsiteX4" fmla="*/ 120650 w 2743200"/>
              <a:gd name="connsiteY4" fmla="*/ 0 h 95250"/>
              <a:gd name="connsiteX0" fmla="*/ 120650 w 2743200"/>
              <a:gd name="connsiteY0" fmla="*/ 0 h 85725"/>
              <a:gd name="connsiteX1" fmla="*/ 0 w 2743200"/>
              <a:gd name="connsiteY1" fmla="*/ 53975 h 85725"/>
              <a:gd name="connsiteX2" fmla="*/ 2743200 w 2743200"/>
              <a:gd name="connsiteY2" fmla="*/ 85725 h 85725"/>
              <a:gd name="connsiteX3" fmla="*/ 2736850 w 2743200"/>
              <a:gd name="connsiteY3" fmla="*/ 9525 h 85725"/>
              <a:gd name="connsiteX4" fmla="*/ 120650 w 2743200"/>
              <a:gd name="connsiteY4" fmla="*/ 0 h 85725"/>
              <a:gd name="connsiteX0" fmla="*/ 120650 w 2746375"/>
              <a:gd name="connsiteY0" fmla="*/ 0 h 85725"/>
              <a:gd name="connsiteX1" fmla="*/ 0 w 2746375"/>
              <a:gd name="connsiteY1" fmla="*/ 53975 h 85725"/>
              <a:gd name="connsiteX2" fmla="*/ 2743200 w 2746375"/>
              <a:gd name="connsiteY2" fmla="*/ 85725 h 85725"/>
              <a:gd name="connsiteX3" fmla="*/ 2746375 w 2746375"/>
              <a:gd name="connsiteY3" fmla="*/ 3175 h 85725"/>
              <a:gd name="connsiteX4" fmla="*/ 120650 w 2746375"/>
              <a:gd name="connsiteY4" fmla="*/ 0 h 85725"/>
              <a:gd name="connsiteX0" fmla="*/ 120650 w 2746375"/>
              <a:gd name="connsiteY0" fmla="*/ 0 h 66675"/>
              <a:gd name="connsiteX1" fmla="*/ 0 w 2746375"/>
              <a:gd name="connsiteY1" fmla="*/ 53975 h 66675"/>
              <a:gd name="connsiteX2" fmla="*/ 2743200 w 2746375"/>
              <a:gd name="connsiteY2" fmla="*/ 66675 h 66675"/>
              <a:gd name="connsiteX3" fmla="*/ 2746375 w 2746375"/>
              <a:gd name="connsiteY3" fmla="*/ 3175 h 66675"/>
              <a:gd name="connsiteX4" fmla="*/ 120650 w 2746375"/>
              <a:gd name="connsiteY4" fmla="*/ 0 h 66675"/>
              <a:gd name="connsiteX0" fmla="*/ 127000 w 2752725"/>
              <a:gd name="connsiteY0" fmla="*/ 0 h 66675"/>
              <a:gd name="connsiteX1" fmla="*/ 0 w 2752725"/>
              <a:gd name="connsiteY1" fmla="*/ 60325 h 66675"/>
              <a:gd name="connsiteX2" fmla="*/ 2749550 w 2752725"/>
              <a:gd name="connsiteY2" fmla="*/ 66675 h 66675"/>
              <a:gd name="connsiteX3" fmla="*/ 2752725 w 2752725"/>
              <a:gd name="connsiteY3" fmla="*/ 3175 h 66675"/>
              <a:gd name="connsiteX4" fmla="*/ 127000 w 2752725"/>
              <a:gd name="connsiteY4" fmla="*/ 0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2725" h="66675">
                <a:moveTo>
                  <a:pt x="127000" y="0"/>
                </a:moveTo>
                <a:cubicBezTo>
                  <a:pt x="83608" y="24342"/>
                  <a:pt x="40217" y="39158"/>
                  <a:pt x="0" y="60325"/>
                </a:cubicBezTo>
                <a:lnTo>
                  <a:pt x="2749550" y="66675"/>
                </a:lnTo>
                <a:lnTo>
                  <a:pt x="2752725" y="3175"/>
                </a:lnTo>
                <a:lnTo>
                  <a:pt x="127000" y="0"/>
                </a:lnTo>
                <a:close/>
              </a:path>
            </a:pathLst>
          </a:custGeom>
          <a:solidFill>
            <a:srgbClr val="EF7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48824F-76A6-44BC-9462-9F5B18FCB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097" y="4063520"/>
            <a:ext cx="3121703" cy="2794480"/>
          </a:xfrm>
          <a:prstGeom prst="rect">
            <a:avLst/>
          </a:prstGeom>
        </p:spPr>
      </p:pic>
      <p:sp>
        <p:nvSpPr>
          <p:cNvPr id="3" name="Circle">
            <a:extLst>
              <a:ext uri="{FF2B5EF4-FFF2-40B4-BE49-F238E27FC236}">
                <a16:creationId xmlns:a16="http://schemas.microsoft.com/office/drawing/2014/main" id="{B1542C6A-4EA1-FF54-793B-28329ED3E34C}"/>
              </a:ext>
            </a:extLst>
          </p:cNvPr>
          <p:cNvSpPr/>
          <p:nvPr/>
        </p:nvSpPr>
        <p:spPr>
          <a:xfrm>
            <a:off x="7558304" y="3004391"/>
            <a:ext cx="1222412" cy="11877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bg1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>
              <a:highlight>
                <a:srgbClr val="FFFF00"/>
              </a:highlight>
            </a:endParaRPr>
          </a:p>
        </p:txBody>
      </p:sp>
      <p:sp>
        <p:nvSpPr>
          <p:cNvPr id="7" name="Circle">
            <a:extLst>
              <a:ext uri="{FF2B5EF4-FFF2-40B4-BE49-F238E27FC236}">
                <a16:creationId xmlns:a16="http://schemas.microsoft.com/office/drawing/2014/main" id="{142298C8-A002-6965-41AD-241769FA3352}"/>
              </a:ext>
            </a:extLst>
          </p:cNvPr>
          <p:cNvSpPr/>
          <p:nvPr/>
        </p:nvSpPr>
        <p:spPr>
          <a:xfrm>
            <a:off x="3521332" y="2997099"/>
            <a:ext cx="1222412" cy="11877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bg1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Circle">
            <a:extLst>
              <a:ext uri="{FF2B5EF4-FFF2-40B4-BE49-F238E27FC236}">
                <a16:creationId xmlns:a16="http://schemas.microsoft.com/office/drawing/2014/main" id="{1FB944BD-2E80-624D-BCA2-3CA1BCEF7CDE}"/>
              </a:ext>
            </a:extLst>
          </p:cNvPr>
          <p:cNvSpPr/>
          <p:nvPr/>
        </p:nvSpPr>
        <p:spPr>
          <a:xfrm>
            <a:off x="7245225" y="4643945"/>
            <a:ext cx="1176852" cy="11877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bg1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Circle">
            <a:extLst>
              <a:ext uri="{FF2B5EF4-FFF2-40B4-BE49-F238E27FC236}">
                <a16:creationId xmlns:a16="http://schemas.microsoft.com/office/drawing/2014/main" id="{465CD569-2978-047F-8824-79DFCF4E9F05}"/>
              </a:ext>
            </a:extLst>
          </p:cNvPr>
          <p:cNvSpPr/>
          <p:nvPr/>
        </p:nvSpPr>
        <p:spPr>
          <a:xfrm>
            <a:off x="7183014" y="1342005"/>
            <a:ext cx="1222412" cy="118776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bg1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Circle">
            <a:extLst>
              <a:ext uri="{FF2B5EF4-FFF2-40B4-BE49-F238E27FC236}">
                <a16:creationId xmlns:a16="http://schemas.microsoft.com/office/drawing/2014/main" id="{D4A2394E-1B49-3DA6-4146-1171D62B6DEF}"/>
              </a:ext>
            </a:extLst>
          </p:cNvPr>
          <p:cNvSpPr/>
          <p:nvPr/>
        </p:nvSpPr>
        <p:spPr>
          <a:xfrm>
            <a:off x="3870482" y="4643945"/>
            <a:ext cx="1176852" cy="11877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bg1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AD5BBE-9194-1805-0C9C-41EA200B1DF0}"/>
              </a:ext>
            </a:extLst>
          </p:cNvPr>
          <p:cNvSpPr txBox="1"/>
          <p:nvPr/>
        </p:nvSpPr>
        <p:spPr>
          <a:xfrm>
            <a:off x="1234440" y="1450244"/>
            <a:ext cx="2522971" cy="600164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r"/>
            <a:r>
              <a:rPr lang="en-US" sz="1600" noProof="1">
                <a:solidFill>
                  <a:srgbClr val="1B3F90"/>
                </a:solidFill>
                <a:latin typeface="Mont"/>
              </a:rPr>
              <a:t>Demographic</a:t>
            </a:r>
            <a:r>
              <a:rPr lang="en-US" sz="1700" noProof="1">
                <a:solidFill>
                  <a:srgbClr val="1B3F90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1600" b="0" i="0" dirty="0">
                <a:solidFill>
                  <a:srgbClr val="1B3F90"/>
                </a:solidFill>
                <a:effectLst/>
                <a:latin typeface="Mont"/>
              </a:rPr>
              <a:t>Dividend</a:t>
            </a:r>
            <a:r>
              <a:rPr lang="en-US" sz="1700" noProof="1">
                <a:solidFill>
                  <a:srgbClr val="1B3F90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1600" noProof="1">
                <a:solidFill>
                  <a:srgbClr val="1B3F90"/>
                </a:solidFill>
                <a:latin typeface="Mont"/>
              </a:rPr>
              <a:t>to last till 2055</a:t>
            </a:r>
            <a:r>
              <a:rPr lang="en-US" sz="1600" noProof="1">
                <a:solidFill>
                  <a:srgbClr val="000F23"/>
                </a:solidFill>
                <a:latin typeface="Mont"/>
              </a:rPr>
              <a:t> </a:t>
            </a:r>
            <a:r>
              <a:rPr lang="en-US" sz="1600" b="1" noProof="1">
                <a:solidFill>
                  <a:srgbClr val="EF7F1A"/>
                </a:solidFill>
                <a:latin typeface="Mont"/>
              </a:rPr>
              <a:t>(33 Years)</a:t>
            </a:r>
          </a:p>
        </p:txBody>
      </p:sp>
      <p:sp>
        <p:nvSpPr>
          <p:cNvPr id="17" name="Circle">
            <a:extLst>
              <a:ext uri="{FF2B5EF4-FFF2-40B4-BE49-F238E27FC236}">
                <a16:creationId xmlns:a16="http://schemas.microsoft.com/office/drawing/2014/main" id="{688B9FDE-E9A6-B5E0-2376-D2E981164376}"/>
              </a:ext>
            </a:extLst>
          </p:cNvPr>
          <p:cNvSpPr/>
          <p:nvPr/>
        </p:nvSpPr>
        <p:spPr>
          <a:xfrm>
            <a:off x="5535073" y="3004391"/>
            <a:ext cx="1222412" cy="118777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 anchor="ctr"/>
          <a:lstStyle/>
          <a:p>
            <a:endParaRPr sz="3000">
              <a:solidFill>
                <a:srgbClr val="FFFFFF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D026ED8-B680-D53F-4A86-B57FDBFAE5DC}"/>
              </a:ext>
            </a:extLst>
          </p:cNvPr>
          <p:cNvSpPr txBox="1"/>
          <p:nvPr/>
        </p:nvSpPr>
        <p:spPr>
          <a:xfrm>
            <a:off x="755795" y="4831874"/>
            <a:ext cx="3030527" cy="58477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r"/>
            <a:r>
              <a:rPr lang="en-US" sz="1600" noProof="1">
                <a:solidFill>
                  <a:srgbClr val="1B3F90"/>
                </a:solidFill>
                <a:latin typeface="Mont"/>
              </a:rPr>
              <a:t>Working-Age Population: </a:t>
            </a:r>
          </a:p>
          <a:p>
            <a:pPr algn="r"/>
            <a:r>
              <a:rPr lang="en-US" sz="1600" noProof="1">
                <a:solidFill>
                  <a:srgbClr val="1B3F90"/>
                </a:solidFill>
                <a:latin typeface="Mont"/>
              </a:rPr>
              <a:t>India &gt; World Average – till</a:t>
            </a:r>
            <a:r>
              <a:rPr lang="en-US" sz="1600" noProof="1">
                <a:latin typeface="Mont"/>
              </a:rPr>
              <a:t> </a:t>
            </a:r>
            <a:r>
              <a:rPr lang="en-US" sz="1600" b="1" noProof="1">
                <a:solidFill>
                  <a:srgbClr val="EF7F1A"/>
                </a:solidFill>
                <a:latin typeface="Mont"/>
              </a:rPr>
              <a:t>2038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BA71B2-D990-D4CA-36FA-C562CD944981}"/>
              </a:ext>
            </a:extLst>
          </p:cNvPr>
          <p:cNvSpPr txBox="1"/>
          <p:nvPr/>
        </p:nvSpPr>
        <p:spPr>
          <a:xfrm>
            <a:off x="8638185" y="1410485"/>
            <a:ext cx="2908990" cy="830997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r>
              <a:rPr lang="en-US" sz="1600" noProof="1">
                <a:solidFill>
                  <a:srgbClr val="1B3F90"/>
                </a:solidFill>
                <a:latin typeface="Mont"/>
              </a:rPr>
              <a:t>By 2030 India will account for almost</a:t>
            </a:r>
            <a:r>
              <a:rPr lang="en-US" sz="1600" noProof="1">
                <a:solidFill>
                  <a:srgbClr val="EF7F1A"/>
                </a:solidFill>
                <a:latin typeface="Mont"/>
              </a:rPr>
              <a:t> </a:t>
            </a:r>
            <a:r>
              <a:rPr lang="en-US" sz="1600" b="1" noProof="1">
                <a:solidFill>
                  <a:srgbClr val="EF7F1A"/>
                </a:solidFill>
                <a:latin typeface="Mont"/>
              </a:rPr>
              <a:t>23%</a:t>
            </a:r>
            <a:r>
              <a:rPr lang="en-US" sz="1600" noProof="1">
                <a:solidFill>
                  <a:srgbClr val="3E5B2A"/>
                </a:solidFill>
                <a:latin typeface="Mont"/>
              </a:rPr>
              <a:t> </a:t>
            </a:r>
            <a:r>
              <a:rPr lang="en-US" sz="1600" noProof="1">
                <a:solidFill>
                  <a:srgbClr val="1B3F90"/>
                </a:solidFill>
                <a:latin typeface="Mont"/>
              </a:rPr>
              <a:t>of the increase in the global working-age population</a:t>
            </a:r>
          </a:p>
        </p:txBody>
      </p:sp>
      <p:sp>
        <p:nvSpPr>
          <p:cNvPr id="34" name="Circle">
            <a:extLst>
              <a:ext uri="{FF2B5EF4-FFF2-40B4-BE49-F238E27FC236}">
                <a16:creationId xmlns:a16="http://schemas.microsoft.com/office/drawing/2014/main" id="{DD64759E-7F45-6E33-1A9D-82AC277BC93D}"/>
              </a:ext>
            </a:extLst>
          </p:cNvPr>
          <p:cNvSpPr/>
          <p:nvPr/>
        </p:nvSpPr>
        <p:spPr>
          <a:xfrm>
            <a:off x="3857862" y="1314039"/>
            <a:ext cx="1222412" cy="118776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bg1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D4F5383-D88A-2EA5-04E2-02AAF32B481E}"/>
              </a:ext>
            </a:extLst>
          </p:cNvPr>
          <p:cNvSpPr txBox="1"/>
          <p:nvPr/>
        </p:nvSpPr>
        <p:spPr>
          <a:xfrm>
            <a:off x="8666578" y="4833221"/>
            <a:ext cx="2769627" cy="58477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r>
              <a:rPr lang="en-US" sz="1600" noProof="1">
                <a:solidFill>
                  <a:srgbClr val="1B3F90"/>
                </a:solidFill>
                <a:latin typeface="Mont"/>
              </a:rPr>
              <a:t>By 2030,</a:t>
            </a:r>
            <a:r>
              <a:rPr lang="en-US" sz="1600" noProof="1">
                <a:solidFill>
                  <a:srgbClr val="3E5B2A"/>
                </a:solidFill>
                <a:latin typeface="Mont"/>
              </a:rPr>
              <a:t> </a:t>
            </a:r>
            <a:r>
              <a:rPr lang="en-US" sz="1600" b="1" noProof="1">
                <a:solidFill>
                  <a:srgbClr val="EF7F1A"/>
                </a:solidFill>
                <a:latin typeface="Mont"/>
              </a:rPr>
              <a:t>42%</a:t>
            </a:r>
            <a:r>
              <a:rPr lang="en-US" sz="1600" noProof="1">
                <a:solidFill>
                  <a:srgbClr val="EF7F1A"/>
                </a:solidFill>
                <a:latin typeface="Mont"/>
              </a:rPr>
              <a:t> </a:t>
            </a:r>
            <a:r>
              <a:rPr lang="en-US" sz="1600" noProof="1">
                <a:solidFill>
                  <a:srgbClr val="1B3F90"/>
                </a:solidFill>
                <a:latin typeface="Mont"/>
              </a:rPr>
              <a:t>of India’s population would be urbanised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960EC54-8447-35CA-E076-1A2E5847E1F1}"/>
              </a:ext>
            </a:extLst>
          </p:cNvPr>
          <p:cNvGrpSpPr/>
          <p:nvPr/>
        </p:nvGrpSpPr>
        <p:grpSpPr>
          <a:xfrm>
            <a:off x="5170387" y="2560314"/>
            <a:ext cx="1980000" cy="1980000"/>
            <a:chOff x="5250397" y="2560314"/>
            <a:chExt cx="1980000" cy="198000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B28E6F0-F9E2-6101-A36C-6688CE3C4B59}"/>
                </a:ext>
              </a:extLst>
            </p:cNvPr>
            <p:cNvSpPr/>
            <p:nvPr/>
          </p:nvSpPr>
          <p:spPr>
            <a:xfrm>
              <a:off x="5250397" y="2560314"/>
              <a:ext cx="1980000" cy="1980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88900" dist="76200" dir="2700000" algn="tl" rotWithShape="0">
                <a:prstClr val="black">
                  <a:alpha val="55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3200">
                <a:solidFill>
                  <a:srgbClr val="3E5B2A"/>
                </a:solidFill>
                <a:latin typeface="Bahnschrift SemiBold Condensed" panose="020B0502040204020203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5E5E612-DF2E-5C0C-439E-CAAA2636482C}"/>
                </a:ext>
              </a:extLst>
            </p:cNvPr>
            <p:cNvSpPr txBox="1"/>
            <p:nvPr/>
          </p:nvSpPr>
          <p:spPr>
            <a:xfrm>
              <a:off x="5409091" y="3218114"/>
              <a:ext cx="1694858" cy="8156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  <a:buSzPct val="100000"/>
              </a:pPr>
              <a:r>
                <a:rPr lang="en-US" sz="2400" b="1" dirty="0">
                  <a:solidFill>
                    <a:srgbClr val="1B3F90"/>
                  </a:solidFill>
                  <a:latin typeface="Mont"/>
                </a:rPr>
                <a:t>Demographic </a:t>
              </a:r>
            </a:p>
            <a:p>
              <a:pPr algn="ctr">
                <a:spcBef>
                  <a:spcPts val="600"/>
                </a:spcBef>
                <a:buSzPct val="100000"/>
              </a:pPr>
              <a:r>
                <a:rPr lang="en-US" sz="2400" b="1" dirty="0">
                  <a:solidFill>
                    <a:srgbClr val="1B3F90"/>
                  </a:solidFill>
                  <a:latin typeface="Mont"/>
                </a:rPr>
                <a:t>Dividend</a:t>
              </a:r>
              <a:endParaRPr lang="en-IN" sz="2400" b="1" dirty="0">
                <a:solidFill>
                  <a:srgbClr val="1B3F90"/>
                </a:solidFill>
                <a:latin typeface="Mont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83C32EE1-87CB-CB3C-CE01-34E8C53141A9}"/>
              </a:ext>
            </a:extLst>
          </p:cNvPr>
          <p:cNvSpPr txBox="1"/>
          <p:nvPr/>
        </p:nvSpPr>
        <p:spPr>
          <a:xfrm>
            <a:off x="102870" y="2943635"/>
            <a:ext cx="34381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noProof="1">
                <a:solidFill>
                  <a:srgbClr val="1B3F90"/>
                </a:solidFill>
                <a:latin typeface="Mont"/>
                <a:ea typeface="Source Sans Pro" panose="020B0503030403020204" pitchFamily="34" charset="0"/>
              </a:rPr>
              <a:t>India’s leading </a:t>
            </a:r>
            <a:r>
              <a:rPr lang="en-US" sz="1600">
                <a:solidFill>
                  <a:srgbClr val="1B3F90"/>
                </a:solidFill>
                <a:latin typeface="Mont"/>
                <a:ea typeface="Source Sans Pro" panose="020B0503030403020204" pitchFamily="34" charset="0"/>
              </a:rPr>
              <a:t>cities will be amongst the fastest growing in the world till 2030 –</a:t>
            </a:r>
            <a:r>
              <a:rPr lang="en-US" sz="1600">
                <a:latin typeface="Mont"/>
                <a:ea typeface="Source Sans Pro" panose="020B0503030403020204" pitchFamily="34" charset="0"/>
              </a:rPr>
              <a:t> </a:t>
            </a:r>
            <a:r>
              <a:rPr lang="en-US" sz="1600" b="1">
                <a:solidFill>
                  <a:srgbClr val="EF7F1A"/>
                </a:solidFill>
                <a:latin typeface="Mont"/>
                <a:ea typeface="Source Sans Pro" panose="020B0503030403020204" pitchFamily="34" charset="0"/>
              </a:rPr>
              <a:t>Delhi</a:t>
            </a:r>
            <a:r>
              <a:rPr lang="en-US" sz="1600" b="1">
                <a:latin typeface="Mont"/>
                <a:ea typeface="Source Sans Pro" panose="020B0503030403020204" pitchFamily="34" charset="0"/>
              </a:rPr>
              <a:t> </a:t>
            </a:r>
            <a:r>
              <a:rPr lang="en-US" sz="1600">
                <a:solidFill>
                  <a:srgbClr val="1B3F90"/>
                </a:solidFill>
                <a:latin typeface="Mont"/>
                <a:ea typeface="Source Sans Pro" panose="020B0503030403020204" pitchFamily="34" charset="0"/>
              </a:rPr>
              <a:t>might overtake Tokyo as the world’s largest </a:t>
            </a:r>
            <a:r>
              <a:rPr lang="en-IN" sz="1600">
                <a:solidFill>
                  <a:srgbClr val="1B3F90"/>
                </a:solidFill>
                <a:latin typeface="Mont"/>
                <a:ea typeface="Source Sans Pro" panose="020B0503030403020204" pitchFamily="34" charset="0"/>
              </a:rPr>
              <a:t>urban agglomeration by 2030</a:t>
            </a:r>
            <a:endParaRPr lang="en-US" sz="1600" noProof="1">
              <a:solidFill>
                <a:srgbClr val="1B3F90"/>
              </a:solidFill>
              <a:latin typeface="Mont"/>
              <a:ea typeface="Source Sans Pro" panose="020B0503030403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41B782-292E-C53C-FB60-701687E6D2A5}"/>
              </a:ext>
            </a:extLst>
          </p:cNvPr>
          <p:cNvSpPr txBox="1"/>
          <p:nvPr/>
        </p:nvSpPr>
        <p:spPr>
          <a:xfrm>
            <a:off x="8966343" y="3004391"/>
            <a:ext cx="3121702" cy="1323439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r>
              <a:rPr lang="en-US" sz="1600" noProof="1">
                <a:solidFill>
                  <a:srgbClr val="1B3F90"/>
                </a:solidFill>
                <a:latin typeface="Mont"/>
                <a:ea typeface="Source Sans Pro" panose="020B0503030403020204" pitchFamily="34" charset="0"/>
              </a:rPr>
              <a:t>Decline in emigration of Indian Talent since 2015, will strengthen domestic talent base and contribute to our entrepreniual evolution over next</a:t>
            </a:r>
            <a:r>
              <a:rPr lang="en-US" sz="1600" noProof="1">
                <a:solidFill>
                  <a:srgbClr val="3E5B2A"/>
                </a:solidFill>
                <a:latin typeface="Mont"/>
                <a:ea typeface="Source Sans Pro" panose="020B0503030403020204" pitchFamily="34" charset="0"/>
              </a:rPr>
              <a:t> </a:t>
            </a:r>
            <a:r>
              <a:rPr lang="en-US" sz="1600" b="1" noProof="1">
                <a:solidFill>
                  <a:srgbClr val="EF7F1A"/>
                </a:solidFill>
                <a:latin typeface="Mont"/>
                <a:ea typeface="Source Sans Pro" panose="020B0503030403020204" pitchFamily="34" charset="0"/>
              </a:rPr>
              <a:t>10 years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8E6C00E-615C-33F8-F97B-4864E2B3CCD2}"/>
              </a:ext>
            </a:extLst>
          </p:cNvPr>
          <p:cNvSpPr txBox="1">
            <a:spLocks/>
          </p:cNvSpPr>
          <p:nvPr/>
        </p:nvSpPr>
        <p:spPr>
          <a:xfrm rot="10800000" flipV="1">
            <a:off x="5639743" y="6717556"/>
            <a:ext cx="62819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sz="1000">
                <a:solidFill>
                  <a:srgbClr val="313131"/>
                </a:solidFill>
                <a:ea typeface="Source Sans Pro" panose="020B0503030403020204" pitchFamily="34" charset="0"/>
              </a:rPr>
              <a:t>Source: India 2030 Exploring the Future, CBRE Research -2019,  © Morgan Stanley Blue Paper The New India Nov 1, 2022</a:t>
            </a:r>
            <a:endParaRPr lang="en-IN" sz="1000">
              <a:solidFill>
                <a:srgbClr val="313131"/>
              </a:solidFill>
              <a:ea typeface="Source Sans Pro" panose="020B0503030403020204" pitchFamily="34" charset="0"/>
            </a:endParaRPr>
          </a:p>
        </p:txBody>
      </p:sp>
      <p:pic>
        <p:nvPicPr>
          <p:cNvPr id="42" name="Graphic 41" descr="Exponential Graph with solid fill">
            <a:extLst>
              <a:ext uri="{FF2B5EF4-FFF2-40B4-BE49-F238E27FC236}">
                <a16:creationId xmlns:a16="http://schemas.microsoft.com/office/drawing/2014/main" id="{4C01BE8F-5325-7B9B-C6F6-9B95D2889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31574" y="1584475"/>
            <a:ext cx="756000" cy="756000"/>
          </a:xfrm>
          <a:prstGeom prst="rect">
            <a:avLst/>
          </a:prstGeom>
        </p:spPr>
      </p:pic>
      <p:pic>
        <p:nvPicPr>
          <p:cNvPr id="44" name="Graphic 43" descr="City with solid fill">
            <a:extLst>
              <a:ext uri="{FF2B5EF4-FFF2-40B4-BE49-F238E27FC236}">
                <a16:creationId xmlns:a16="http://schemas.microsoft.com/office/drawing/2014/main" id="{263F1B38-DF68-30E2-71BB-E3EABBCFAA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68244" y="3167315"/>
            <a:ext cx="756000" cy="756000"/>
          </a:xfrm>
          <a:prstGeom prst="rect">
            <a:avLst/>
          </a:prstGeom>
        </p:spPr>
      </p:pic>
      <p:pic>
        <p:nvPicPr>
          <p:cNvPr id="50" name="Graphic 49" descr="Head with gears with solid fill">
            <a:extLst>
              <a:ext uri="{FF2B5EF4-FFF2-40B4-BE49-F238E27FC236}">
                <a16:creationId xmlns:a16="http://schemas.microsoft.com/office/drawing/2014/main" id="{0A5560A0-E497-0DFF-CC5F-F7192E80F6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05650" y="3211077"/>
            <a:ext cx="756000" cy="756000"/>
          </a:xfrm>
          <a:prstGeom prst="rect">
            <a:avLst/>
          </a:prstGeom>
        </p:spPr>
      </p:pic>
      <p:pic>
        <p:nvPicPr>
          <p:cNvPr id="54" name="Graphic 53" descr="Group of people with solid fill">
            <a:extLst>
              <a:ext uri="{FF2B5EF4-FFF2-40B4-BE49-F238E27FC236}">
                <a16:creationId xmlns:a16="http://schemas.microsoft.com/office/drawing/2014/main" id="{0E85003B-3D9F-6F4D-5857-2ED91A502F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94081" y="1493562"/>
            <a:ext cx="756000" cy="756000"/>
          </a:xfrm>
          <a:prstGeom prst="rect">
            <a:avLst/>
          </a:prstGeom>
        </p:spPr>
      </p:pic>
      <p:pic>
        <p:nvPicPr>
          <p:cNvPr id="58" name="Graphic 57" descr="Office worker male with solid fill">
            <a:extLst>
              <a:ext uri="{FF2B5EF4-FFF2-40B4-BE49-F238E27FC236}">
                <a16:creationId xmlns:a16="http://schemas.microsoft.com/office/drawing/2014/main" id="{E678D578-DEB8-E879-1CDF-D9840C2FEDC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093041" y="4836970"/>
            <a:ext cx="756000" cy="756000"/>
          </a:xfrm>
          <a:prstGeom prst="rect">
            <a:avLst/>
          </a:prstGeom>
        </p:spPr>
      </p:pic>
      <p:pic>
        <p:nvPicPr>
          <p:cNvPr id="60" name="Graphic 59" descr="Family with boy with solid fill">
            <a:extLst>
              <a:ext uri="{FF2B5EF4-FFF2-40B4-BE49-F238E27FC236}">
                <a16:creationId xmlns:a16="http://schemas.microsoft.com/office/drawing/2014/main" id="{D1858D3A-018A-04A6-2154-24697516072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500787" y="4831874"/>
            <a:ext cx="7560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35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FD2C74-1CAA-4A81-B9C4-3EC49A95CB70}"/>
              </a:ext>
            </a:extLst>
          </p:cNvPr>
          <p:cNvSpPr/>
          <p:nvPr/>
        </p:nvSpPr>
        <p:spPr>
          <a:xfrm>
            <a:off x="0" y="0"/>
            <a:ext cx="9753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2EE5F2A-AA98-4624-B27D-10BF184A6C41}"/>
              </a:ext>
            </a:extLst>
          </p:cNvPr>
          <p:cNvSpPr/>
          <p:nvPr/>
        </p:nvSpPr>
        <p:spPr>
          <a:xfrm>
            <a:off x="7486650" y="0"/>
            <a:ext cx="4724400" cy="2609850"/>
          </a:xfrm>
          <a:custGeom>
            <a:avLst/>
            <a:gdLst>
              <a:gd name="connsiteX0" fmla="*/ 22288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266950 w 4724400"/>
              <a:gd name="connsiteY4" fmla="*/ 38100 h 2609850"/>
              <a:gd name="connsiteX5" fmla="*/ 2228850 w 4724400"/>
              <a:gd name="connsiteY5" fmla="*/ 0 h 260985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2266950 w 4724400"/>
              <a:gd name="connsiteY4" fmla="*/ 19050 h 2590800"/>
              <a:gd name="connsiteX5" fmla="*/ 1949450 w 4724400"/>
              <a:gd name="connsiteY5" fmla="*/ 95250 h 259080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1949450 w 4724400"/>
              <a:gd name="connsiteY4" fmla="*/ 95250 h 2590800"/>
              <a:gd name="connsiteX0" fmla="*/ 20891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089150 w 4724400"/>
              <a:gd name="connsiteY4" fmla="*/ 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400" h="2609850">
                <a:moveTo>
                  <a:pt x="2089150" y="0"/>
                </a:moveTo>
                <a:lnTo>
                  <a:pt x="0" y="990600"/>
                </a:lnTo>
                <a:lnTo>
                  <a:pt x="4724400" y="2609850"/>
                </a:lnTo>
                <a:lnTo>
                  <a:pt x="4705350" y="19050"/>
                </a:lnTo>
                <a:lnTo>
                  <a:pt x="208915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C88978-323D-4FAD-8178-697C6C3FF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070297" y="21083"/>
            <a:ext cx="3121703" cy="279448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58F3F6F-DD56-4A82-97FD-7271C02422A4}"/>
              </a:ext>
            </a:extLst>
          </p:cNvPr>
          <p:cNvSpPr/>
          <p:nvPr/>
        </p:nvSpPr>
        <p:spPr>
          <a:xfrm flipH="1" flipV="1">
            <a:off x="0" y="6096000"/>
            <a:ext cx="2381250" cy="762000"/>
          </a:xfrm>
          <a:custGeom>
            <a:avLst/>
            <a:gdLst>
              <a:gd name="connsiteX0" fmla="*/ 0 w 2381250"/>
              <a:gd name="connsiteY0" fmla="*/ 0 h 762000"/>
              <a:gd name="connsiteX1" fmla="*/ 2381250 w 2381250"/>
              <a:gd name="connsiteY1" fmla="*/ 0 h 762000"/>
              <a:gd name="connsiteX2" fmla="*/ 2381250 w 2381250"/>
              <a:gd name="connsiteY2" fmla="*/ 762000 h 762000"/>
              <a:gd name="connsiteX3" fmla="*/ 0 w 2381250"/>
              <a:gd name="connsiteY3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0" h="762000">
                <a:moveTo>
                  <a:pt x="0" y="0"/>
                </a:moveTo>
                <a:lnTo>
                  <a:pt x="2381250" y="0"/>
                </a:lnTo>
                <a:lnTo>
                  <a:pt x="2381250" y="762000"/>
                </a:lnTo>
                <a:lnTo>
                  <a:pt x="0" y="0"/>
                </a:lnTo>
                <a:close/>
              </a:path>
            </a:pathLst>
          </a:custGeom>
          <a:solidFill>
            <a:srgbClr val="EF7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80DD9A-6E69-4166-832D-96C004436A20}"/>
              </a:ext>
            </a:extLst>
          </p:cNvPr>
          <p:cNvSpPr txBox="1"/>
          <p:nvPr/>
        </p:nvSpPr>
        <p:spPr>
          <a:xfrm>
            <a:off x="378277" y="441352"/>
            <a:ext cx="43270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" b="1">
                <a:solidFill>
                  <a:srgbClr val="1B3F90"/>
                </a:solidFill>
              </a:rPr>
              <a:t>Innovating India !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6E6059B-9158-44BB-8D50-AED92E8440D3}"/>
              </a:ext>
            </a:extLst>
          </p:cNvPr>
          <p:cNvSpPr/>
          <p:nvPr/>
        </p:nvSpPr>
        <p:spPr>
          <a:xfrm>
            <a:off x="9442450" y="-5081"/>
            <a:ext cx="2752725" cy="66675"/>
          </a:xfrm>
          <a:custGeom>
            <a:avLst/>
            <a:gdLst>
              <a:gd name="connsiteX0" fmla="*/ 22288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266950 w 4724400"/>
              <a:gd name="connsiteY4" fmla="*/ 38100 h 2609850"/>
              <a:gd name="connsiteX5" fmla="*/ 2228850 w 4724400"/>
              <a:gd name="connsiteY5" fmla="*/ 0 h 260985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2266950 w 4724400"/>
              <a:gd name="connsiteY4" fmla="*/ 19050 h 2590800"/>
              <a:gd name="connsiteX5" fmla="*/ 1949450 w 4724400"/>
              <a:gd name="connsiteY5" fmla="*/ 95250 h 259080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1949450 w 4724400"/>
              <a:gd name="connsiteY4" fmla="*/ 95250 h 2590800"/>
              <a:gd name="connsiteX0" fmla="*/ 20891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089150 w 4724400"/>
              <a:gd name="connsiteY4" fmla="*/ 0 h 2609850"/>
              <a:gd name="connsiteX0" fmla="*/ 120650 w 2755900"/>
              <a:gd name="connsiteY0" fmla="*/ 0 h 2609850"/>
              <a:gd name="connsiteX1" fmla="*/ 0 w 2755900"/>
              <a:gd name="connsiteY1" fmla="*/ 63500 h 2609850"/>
              <a:gd name="connsiteX2" fmla="*/ 2755900 w 2755900"/>
              <a:gd name="connsiteY2" fmla="*/ 2609850 h 2609850"/>
              <a:gd name="connsiteX3" fmla="*/ 2736850 w 2755900"/>
              <a:gd name="connsiteY3" fmla="*/ 19050 h 2609850"/>
              <a:gd name="connsiteX4" fmla="*/ 120650 w 2755900"/>
              <a:gd name="connsiteY4" fmla="*/ 0 h 2609850"/>
              <a:gd name="connsiteX0" fmla="*/ 120650 w 2743200"/>
              <a:gd name="connsiteY0" fmla="*/ 0 h 95250"/>
              <a:gd name="connsiteX1" fmla="*/ 0 w 2743200"/>
              <a:gd name="connsiteY1" fmla="*/ 63500 h 95250"/>
              <a:gd name="connsiteX2" fmla="*/ 2743200 w 2743200"/>
              <a:gd name="connsiteY2" fmla="*/ 95250 h 95250"/>
              <a:gd name="connsiteX3" fmla="*/ 2736850 w 2743200"/>
              <a:gd name="connsiteY3" fmla="*/ 19050 h 95250"/>
              <a:gd name="connsiteX4" fmla="*/ 120650 w 2743200"/>
              <a:gd name="connsiteY4" fmla="*/ 0 h 95250"/>
              <a:gd name="connsiteX0" fmla="*/ 120650 w 2743200"/>
              <a:gd name="connsiteY0" fmla="*/ 0 h 95250"/>
              <a:gd name="connsiteX1" fmla="*/ 0 w 2743200"/>
              <a:gd name="connsiteY1" fmla="*/ 63500 h 95250"/>
              <a:gd name="connsiteX2" fmla="*/ 2743200 w 2743200"/>
              <a:gd name="connsiteY2" fmla="*/ 95250 h 95250"/>
              <a:gd name="connsiteX3" fmla="*/ 2736850 w 2743200"/>
              <a:gd name="connsiteY3" fmla="*/ 19050 h 95250"/>
              <a:gd name="connsiteX4" fmla="*/ 120650 w 2743200"/>
              <a:gd name="connsiteY4" fmla="*/ 0 h 95250"/>
              <a:gd name="connsiteX0" fmla="*/ 120650 w 2743200"/>
              <a:gd name="connsiteY0" fmla="*/ 0 h 85725"/>
              <a:gd name="connsiteX1" fmla="*/ 0 w 2743200"/>
              <a:gd name="connsiteY1" fmla="*/ 53975 h 85725"/>
              <a:gd name="connsiteX2" fmla="*/ 2743200 w 2743200"/>
              <a:gd name="connsiteY2" fmla="*/ 85725 h 85725"/>
              <a:gd name="connsiteX3" fmla="*/ 2736850 w 2743200"/>
              <a:gd name="connsiteY3" fmla="*/ 9525 h 85725"/>
              <a:gd name="connsiteX4" fmla="*/ 120650 w 2743200"/>
              <a:gd name="connsiteY4" fmla="*/ 0 h 85725"/>
              <a:gd name="connsiteX0" fmla="*/ 120650 w 2746375"/>
              <a:gd name="connsiteY0" fmla="*/ 0 h 85725"/>
              <a:gd name="connsiteX1" fmla="*/ 0 w 2746375"/>
              <a:gd name="connsiteY1" fmla="*/ 53975 h 85725"/>
              <a:gd name="connsiteX2" fmla="*/ 2743200 w 2746375"/>
              <a:gd name="connsiteY2" fmla="*/ 85725 h 85725"/>
              <a:gd name="connsiteX3" fmla="*/ 2746375 w 2746375"/>
              <a:gd name="connsiteY3" fmla="*/ 3175 h 85725"/>
              <a:gd name="connsiteX4" fmla="*/ 120650 w 2746375"/>
              <a:gd name="connsiteY4" fmla="*/ 0 h 85725"/>
              <a:gd name="connsiteX0" fmla="*/ 120650 w 2746375"/>
              <a:gd name="connsiteY0" fmla="*/ 0 h 66675"/>
              <a:gd name="connsiteX1" fmla="*/ 0 w 2746375"/>
              <a:gd name="connsiteY1" fmla="*/ 53975 h 66675"/>
              <a:gd name="connsiteX2" fmla="*/ 2743200 w 2746375"/>
              <a:gd name="connsiteY2" fmla="*/ 66675 h 66675"/>
              <a:gd name="connsiteX3" fmla="*/ 2746375 w 2746375"/>
              <a:gd name="connsiteY3" fmla="*/ 3175 h 66675"/>
              <a:gd name="connsiteX4" fmla="*/ 120650 w 2746375"/>
              <a:gd name="connsiteY4" fmla="*/ 0 h 66675"/>
              <a:gd name="connsiteX0" fmla="*/ 127000 w 2752725"/>
              <a:gd name="connsiteY0" fmla="*/ 0 h 66675"/>
              <a:gd name="connsiteX1" fmla="*/ 0 w 2752725"/>
              <a:gd name="connsiteY1" fmla="*/ 60325 h 66675"/>
              <a:gd name="connsiteX2" fmla="*/ 2749550 w 2752725"/>
              <a:gd name="connsiteY2" fmla="*/ 66675 h 66675"/>
              <a:gd name="connsiteX3" fmla="*/ 2752725 w 2752725"/>
              <a:gd name="connsiteY3" fmla="*/ 3175 h 66675"/>
              <a:gd name="connsiteX4" fmla="*/ 127000 w 2752725"/>
              <a:gd name="connsiteY4" fmla="*/ 0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2725" h="66675">
                <a:moveTo>
                  <a:pt x="127000" y="0"/>
                </a:moveTo>
                <a:cubicBezTo>
                  <a:pt x="83608" y="24342"/>
                  <a:pt x="40217" y="39158"/>
                  <a:pt x="0" y="60325"/>
                </a:cubicBezTo>
                <a:lnTo>
                  <a:pt x="2749550" y="66675"/>
                </a:lnTo>
                <a:lnTo>
                  <a:pt x="2752725" y="3175"/>
                </a:lnTo>
                <a:lnTo>
                  <a:pt x="127000" y="0"/>
                </a:lnTo>
                <a:close/>
              </a:path>
            </a:pathLst>
          </a:custGeom>
          <a:solidFill>
            <a:srgbClr val="EF7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48824F-76A6-44BC-9462-9F5B18FCB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097" y="4063520"/>
            <a:ext cx="3121703" cy="279448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C3DC060-2D29-EF50-AE5A-1BAB946E1A02}"/>
              </a:ext>
            </a:extLst>
          </p:cNvPr>
          <p:cNvGrpSpPr/>
          <p:nvPr/>
        </p:nvGrpSpPr>
        <p:grpSpPr>
          <a:xfrm>
            <a:off x="816238" y="1210477"/>
            <a:ext cx="11049893" cy="4681896"/>
            <a:chOff x="782282" y="1047735"/>
            <a:chExt cx="11049893" cy="4681896"/>
          </a:xfrm>
        </p:grpSpPr>
        <p:sp>
          <p:nvSpPr>
            <p:cNvPr id="3" name="Content Placeholder 9">
              <a:extLst>
                <a:ext uri="{FF2B5EF4-FFF2-40B4-BE49-F238E27FC236}">
                  <a16:creationId xmlns:a16="http://schemas.microsoft.com/office/drawing/2014/main" id="{48B13034-CEDF-C596-8BAF-18C6224EFE5C}"/>
                </a:ext>
              </a:extLst>
            </p:cNvPr>
            <p:cNvSpPr txBox="1"/>
            <p:nvPr/>
          </p:nvSpPr>
          <p:spPr>
            <a:xfrm>
              <a:off x="782282" y="1107075"/>
              <a:ext cx="3764621" cy="4502558"/>
            </a:xfrm>
            <a:prstGeom prst="rect">
              <a:avLst/>
            </a:prstGeom>
            <a:ln w="9525">
              <a:noFill/>
              <a:round/>
            </a:ln>
          </p:spPr>
          <p:txBody>
            <a:bodyPr>
              <a:noAutofit/>
            </a:bodyPr>
            <a:lstStyle>
              <a:lvl1pPr marL="0" indent="0" algn="l" defTabSz="844126" rtl="0" eaLnBrk="1" latinLnBrk="0" hangingPunct="1">
                <a:spcBef>
                  <a:spcPts val="0"/>
                </a:spcBef>
                <a:spcAft>
                  <a:spcPts val="923"/>
                </a:spcAft>
                <a:buSzPct val="100000"/>
                <a:buFontTx/>
                <a:buNone/>
                <a:defRPr sz="1477" b="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Calibri Light" panose="020F0302020204030204" pitchFamily="34" charset="0"/>
                </a:defRPr>
              </a:lvl1pPr>
              <a:lvl2pPr marL="128964" indent="-128964" algn="l" defTabSz="844126" rtl="0" eaLnBrk="1" latinLnBrk="0" hangingPunct="1">
                <a:spcBef>
                  <a:spcPts val="0"/>
                </a:spcBef>
                <a:spcAft>
                  <a:spcPts val="923"/>
                </a:spcAft>
                <a:buClr>
                  <a:schemeClr val="accent1"/>
                </a:buClr>
                <a:buSzPct val="110000"/>
                <a:buFont typeface=".Lucida Grande UI Regular"/>
                <a:buChar char="◆"/>
                <a:defRPr lang="en-US" sz="1477" b="1" kern="1200" dirty="0" smtClean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Calibri Light" panose="020F0302020204030204" pitchFamily="34" charset="0"/>
                </a:defRPr>
              </a:lvl2pPr>
              <a:lvl3pPr marL="281376" indent="-128964" algn="l" defTabSz="844126" rtl="0" eaLnBrk="1" latinLnBrk="0" hangingPunct="1">
                <a:spcBef>
                  <a:spcPts val="0"/>
                </a:spcBef>
                <a:spcAft>
                  <a:spcPts val="923"/>
                </a:spcAft>
                <a:buClr>
                  <a:schemeClr val="accent1"/>
                </a:buClr>
                <a:buSzPct val="100000"/>
                <a:buFont typeface="Wingdings" pitchFamily="2" charset="2"/>
                <a:buChar char="§"/>
                <a:defRPr lang="en-US" sz="1477" kern="1200" dirty="0" smtClean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Calibri Light" panose="020F0302020204030204" pitchFamily="34" charset="0"/>
                </a:defRPr>
              </a:lvl3pPr>
              <a:lvl4pPr marL="433787" indent="-128964" algn="l" defTabSz="844126" rtl="0" eaLnBrk="1" latinLnBrk="0" hangingPunct="1">
                <a:spcBef>
                  <a:spcPts val="0"/>
                </a:spcBef>
                <a:spcAft>
                  <a:spcPts val="923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◦"/>
                <a:defRPr lang="en-US" sz="1477" kern="1200" baseline="0" dirty="0" smtClean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Calibri Light" panose="020F0302020204030204" pitchFamily="34" charset="0"/>
                </a:defRPr>
              </a:lvl4pPr>
              <a:lvl5pPr marL="586198" indent="-128964" algn="l" defTabSz="737145" rtl="0" eaLnBrk="1" latinLnBrk="0" hangingPunct="1">
                <a:spcBef>
                  <a:spcPts val="0"/>
                </a:spcBef>
                <a:spcAft>
                  <a:spcPts val="923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−"/>
                <a:tabLst/>
                <a:defRPr lang="en-US" sz="1477" kern="1200" baseline="0" dirty="0" smtClean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Calibri Light" panose="020F0302020204030204" pitchFamily="34" charset="0"/>
                </a:defRPr>
              </a:lvl5pPr>
              <a:lvl6pPr marL="491852" indent="-162843" algn="l" defTabSz="844126" rtl="0" eaLnBrk="1" latinLnBrk="0" hangingPunct="1">
                <a:spcBef>
                  <a:spcPts val="0"/>
                </a:spcBef>
                <a:spcAft>
                  <a:spcPts val="923"/>
                </a:spcAft>
                <a:buFont typeface="Verdana" panose="020B0604030504040204" pitchFamily="34" charset="0"/>
                <a:buChar char="−"/>
                <a:defRPr sz="1108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852" indent="-162843" algn="l" defTabSz="844126" rtl="0" eaLnBrk="1" latinLnBrk="0" hangingPunct="1">
                <a:spcBef>
                  <a:spcPts val="0"/>
                </a:spcBef>
                <a:spcAft>
                  <a:spcPts val="923"/>
                </a:spcAft>
                <a:buFont typeface="Verdana" panose="020B0604030504040204" pitchFamily="34" charset="0"/>
                <a:buChar char="−"/>
                <a:defRPr sz="11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91852" indent="-162843" algn="l" defTabSz="844126" rtl="0" eaLnBrk="1" latinLnBrk="0" hangingPunct="1">
                <a:spcBef>
                  <a:spcPts val="0"/>
                </a:spcBef>
                <a:spcAft>
                  <a:spcPts val="923"/>
                </a:spcAft>
                <a:buFont typeface="Verdana" panose="020B0604030504040204" pitchFamily="34" charset="0"/>
                <a:buChar char="−"/>
                <a:defRPr sz="1108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91852" indent="-162843" algn="l" defTabSz="844126" rtl="0" eaLnBrk="1" latinLnBrk="0" hangingPunct="1">
                <a:spcBef>
                  <a:spcPts val="0"/>
                </a:spcBef>
                <a:spcAft>
                  <a:spcPts val="923"/>
                </a:spcAft>
                <a:buFont typeface="Verdana" panose="020B0604030504040204" pitchFamily="34" charset="0"/>
                <a:buChar char="−"/>
                <a:defRPr sz="1108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3000"/>
                </a:spcAft>
                <a:buClr>
                  <a:srgbClr val="808285"/>
                </a:buClr>
              </a:pPr>
              <a:r>
                <a:rPr lang="en-US" sz="1600" dirty="0">
                  <a:solidFill>
                    <a:srgbClr val="1B3F90"/>
                  </a:solidFill>
                  <a:latin typeface="Mont"/>
                  <a:cs typeface="Tahoma" panose="020B0604030504040204" pitchFamily="34" charset="0"/>
                </a:rPr>
                <a:t>Global Innovation Index - Ranks </a:t>
              </a:r>
              <a:r>
                <a:rPr lang="en-US" sz="1600" b="1" dirty="0">
                  <a:solidFill>
                    <a:srgbClr val="EF7F1A"/>
                  </a:solidFill>
                  <a:latin typeface="Mont"/>
                  <a:cs typeface="Tahoma" panose="020B0604030504040204" pitchFamily="34" charset="0"/>
                </a:rPr>
                <a:t>40</a:t>
              </a:r>
              <a:r>
                <a:rPr lang="en-US" sz="1600" b="1" baseline="30000" dirty="0">
                  <a:solidFill>
                    <a:srgbClr val="EF7F1A"/>
                  </a:solidFill>
                  <a:latin typeface="Mont"/>
                  <a:cs typeface="Tahoma" panose="020B0604030504040204" pitchFamily="34" charset="0"/>
                </a:rPr>
                <a:t>th</a:t>
              </a:r>
              <a:r>
                <a:rPr lang="en-US" sz="1600" b="1" dirty="0">
                  <a:solidFill>
                    <a:srgbClr val="EF7F1A"/>
                  </a:solidFill>
                  <a:latin typeface="Mont"/>
                  <a:cs typeface="Tahoma" panose="020B0604030504040204" pitchFamily="34" charset="0"/>
                </a:rPr>
                <a:t> </a:t>
              </a:r>
              <a:r>
                <a:rPr lang="en-US" sz="1600" dirty="0">
                  <a:solidFill>
                    <a:srgbClr val="1B3F90"/>
                  </a:solidFill>
                  <a:latin typeface="Mont"/>
                  <a:cs typeface="Tahoma" panose="020B0604030504040204" pitchFamily="34" charset="0"/>
                </a:rPr>
                <a:t>among the</a:t>
              </a:r>
              <a:r>
                <a:rPr lang="en-US" sz="1600" b="1" dirty="0">
                  <a:solidFill>
                    <a:srgbClr val="1B3F90"/>
                  </a:solidFill>
                  <a:latin typeface="Mont"/>
                  <a:cs typeface="Tahoma" panose="020B0604030504040204" pitchFamily="34" charset="0"/>
                </a:rPr>
                <a:t> </a:t>
              </a:r>
              <a:r>
                <a:rPr lang="en-US" sz="1600" b="1" dirty="0">
                  <a:solidFill>
                    <a:srgbClr val="EF7F1A"/>
                  </a:solidFill>
                  <a:latin typeface="Mont"/>
                  <a:cs typeface="Tahoma" panose="020B0604030504040204" pitchFamily="34" charset="0"/>
                </a:rPr>
                <a:t>132</a:t>
              </a:r>
              <a:r>
                <a:rPr lang="en-US" sz="1600" b="1" dirty="0">
                  <a:solidFill>
                    <a:srgbClr val="1B3F90"/>
                  </a:solidFill>
                  <a:latin typeface="Mont"/>
                  <a:cs typeface="Tahoma" panose="020B0604030504040204" pitchFamily="34" charset="0"/>
                </a:rPr>
                <a:t> </a:t>
              </a:r>
              <a:r>
                <a:rPr lang="en-US" sz="1600" dirty="0">
                  <a:solidFill>
                    <a:srgbClr val="1B3F90"/>
                  </a:solidFill>
                  <a:latin typeface="Mont"/>
                  <a:cs typeface="Tahoma" panose="020B0604030504040204" pitchFamily="34" charset="0"/>
                </a:rPr>
                <a:t>economies (</a:t>
              </a:r>
              <a:r>
                <a:rPr lang="en-US" sz="1600" b="1" dirty="0">
                  <a:solidFill>
                    <a:srgbClr val="EF7F1A"/>
                  </a:solidFill>
                  <a:latin typeface="Mont"/>
                  <a:cs typeface="Tahoma" panose="020B0604030504040204" pitchFamily="34" charset="0"/>
                </a:rPr>
                <a:t>2x</a:t>
              </a:r>
              <a:r>
                <a:rPr lang="en-US" sz="1600" dirty="0">
                  <a:solidFill>
                    <a:srgbClr val="EF7F1A"/>
                  </a:solidFill>
                  <a:latin typeface="Mont"/>
                  <a:cs typeface="Tahoma" panose="020B0604030504040204" pitchFamily="34" charset="0"/>
                </a:rPr>
                <a:t> </a:t>
              </a:r>
              <a:r>
                <a:rPr lang="en-US" sz="1600" dirty="0">
                  <a:solidFill>
                    <a:srgbClr val="1B3F90"/>
                  </a:solidFill>
                  <a:latin typeface="Mont"/>
                  <a:cs typeface="Tahoma" panose="020B0604030504040204" pitchFamily="34" charset="0"/>
                </a:rPr>
                <a:t>improvement from 2015) </a:t>
              </a:r>
            </a:p>
            <a:p>
              <a:pPr>
                <a:spcAft>
                  <a:spcPts val="3000"/>
                </a:spcAft>
                <a:buClr>
                  <a:srgbClr val="808285"/>
                </a:buClr>
              </a:pPr>
              <a:r>
                <a:rPr lang="en-US" sz="1600" b="1" dirty="0">
                  <a:solidFill>
                    <a:srgbClr val="EF7F1A"/>
                  </a:solidFill>
                  <a:latin typeface="Mont"/>
                  <a:cs typeface="Tahoma" panose="020B0604030504040204" pitchFamily="34" charset="0"/>
                </a:rPr>
                <a:t>250</a:t>
              </a:r>
              <a:r>
                <a:rPr lang="en-US" sz="1600" b="1" dirty="0">
                  <a:solidFill>
                    <a:srgbClr val="1B3F90"/>
                  </a:solidFill>
                  <a:latin typeface="Mont"/>
                  <a:cs typeface="Tahoma" panose="020B0604030504040204" pitchFamily="34" charset="0"/>
                </a:rPr>
                <a:t> </a:t>
              </a:r>
              <a:r>
                <a:rPr lang="en-US" sz="1600" dirty="0">
                  <a:solidFill>
                    <a:srgbClr val="1B3F90"/>
                  </a:solidFill>
                  <a:latin typeface="Mont"/>
                  <a:cs typeface="Tahoma" panose="020B0604030504040204" pitchFamily="34" charset="0"/>
                </a:rPr>
                <a:t>Unicorns by 2030 from </a:t>
              </a:r>
              <a:r>
                <a:rPr lang="en-US" sz="1600" b="1" dirty="0">
                  <a:solidFill>
                    <a:srgbClr val="EF7F1A"/>
                  </a:solidFill>
                  <a:latin typeface="Mont"/>
                  <a:cs typeface="Tahoma" panose="020B0604030504040204" pitchFamily="34" charset="0"/>
                </a:rPr>
                <a:t>107</a:t>
              </a:r>
              <a:r>
                <a:rPr lang="en-US" sz="1600" dirty="0">
                  <a:solidFill>
                    <a:srgbClr val="EF7F1A"/>
                  </a:solidFill>
                  <a:latin typeface="Mont"/>
                  <a:cs typeface="Tahoma" panose="020B0604030504040204" pitchFamily="34" charset="0"/>
                </a:rPr>
                <a:t> </a:t>
              </a:r>
              <a:r>
                <a:rPr lang="en-US" sz="1600" dirty="0">
                  <a:solidFill>
                    <a:srgbClr val="1B3F90"/>
                  </a:solidFill>
                  <a:latin typeface="Mont"/>
                  <a:cs typeface="Tahoma" panose="020B0604030504040204" pitchFamily="34" charset="0"/>
                </a:rPr>
                <a:t>Unicorns in 2022 (</a:t>
              </a:r>
              <a:r>
                <a:rPr lang="en-US" sz="1600" b="1" dirty="0">
                  <a:solidFill>
                    <a:srgbClr val="EF7F1A"/>
                  </a:solidFill>
                  <a:latin typeface="Mont"/>
                  <a:cs typeface="Tahoma" panose="020B0604030504040204" pitchFamily="34" charset="0"/>
                </a:rPr>
                <a:t>4</a:t>
              </a:r>
              <a:r>
                <a:rPr lang="en-US" sz="1600" dirty="0">
                  <a:solidFill>
                    <a:srgbClr val="1B3F90"/>
                  </a:solidFill>
                  <a:latin typeface="Mont"/>
                  <a:cs typeface="Tahoma" panose="020B0604030504040204" pitchFamily="34" charset="0"/>
                </a:rPr>
                <a:t> Unicorns in 2014)</a:t>
              </a:r>
            </a:p>
            <a:p>
              <a:pPr>
                <a:spcAft>
                  <a:spcPts val="3000"/>
                </a:spcAft>
                <a:buClr>
                  <a:srgbClr val="808285"/>
                </a:buClr>
              </a:pPr>
              <a:r>
                <a:rPr lang="en-US" sz="1600" dirty="0">
                  <a:solidFill>
                    <a:srgbClr val="1B3F90"/>
                  </a:solidFill>
                  <a:latin typeface="Mont"/>
                  <a:cs typeface="Tahoma" panose="020B0604030504040204" pitchFamily="34" charset="0"/>
                </a:rPr>
                <a:t>India spent </a:t>
              </a:r>
              <a:r>
                <a:rPr lang="en-US" sz="1600" b="1" dirty="0">
                  <a:solidFill>
                    <a:srgbClr val="EF7F1A"/>
                  </a:solidFill>
                  <a:latin typeface="Mont"/>
                  <a:cs typeface="Tahoma" panose="020B0604030504040204" pitchFamily="34" charset="0"/>
                </a:rPr>
                <a:t>₹ 7</a:t>
              </a:r>
              <a:r>
                <a:rPr lang="en-US" sz="1600" b="1" dirty="0">
                  <a:solidFill>
                    <a:srgbClr val="1B3F90"/>
                  </a:solidFill>
                  <a:latin typeface="Mont"/>
                  <a:cs typeface="Tahoma" panose="020B0604030504040204" pitchFamily="34" charset="0"/>
                </a:rPr>
                <a:t> </a:t>
              </a:r>
              <a:r>
                <a:rPr lang="en-US" sz="1600" dirty="0">
                  <a:solidFill>
                    <a:srgbClr val="1B3F90"/>
                  </a:solidFill>
                  <a:latin typeface="Mont"/>
                  <a:cs typeface="Tahoma" panose="020B0604030504040204" pitchFamily="34" charset="0"/>
                </a:rPr>
                <a:t>per km for 65 crore km journey to Mars – lowest cost scientific mission to Mars ever</a:t>
              </a:r>
            </a:p>
            <a:p>
              <a:pPr algn="just">
                <a:spcAft>
                  <a:spcPts val="3000"/>
                </a:spcAft>
                <a:buClr>
                  <a:srgbClr val="808285"/>
                </a:buClr>
              </a:pPr>
              <a:r>
                <a:rPr lang="en-US" sz="1600" dirty="0">
                  <a:solidFill>
                    <a:srgbClr val="1B3F90"/>
                  </a:solidFill>
                  <a:latin typeface="Mont"/>
                  <a:cs typeface="Tahoma" panose="020B0604030504040204" pitchFamily="34" charset="0"/>
                </a:rPr>
                <a:t>Def-Expo 2022 paved path to defense industry to be part of ‘Make in India, Make for the World’ – </a:t>
              </a:r>
              <a:r>
                <a:rPr lang="en-US" sz="1600" b="1" dirty="0">
                  <a:solidFill>
                    <a:srgbClr val="EF7F1A"/>
                  </a:solidFill>
                  <a:latin typeface="Mont"/>
                  <a:cs typeface="Tahoma" panose="020B0604030504040204" pitchFamily="34" charset="0"/>
                </a:rPr>
                <a:t>451</a:t>
              </a:r>
              <a:r>
                <a:rPr lang="en-US" sz="1600" dirty="0">
                  <a:solidFill>
                    <a:srgbClr val="1B3F90"/>
                  </a:solidFill>
                  <a:latin typeface="Mont"/>
                  <a:cs typeface="Tahoma" panose="020B0604030504040204" pitchFamily="34" charset="0"/>
                </a:rPr>
                <a:t> </a:t>
              </a:r>
              <a:r>
                <a:rPr lang="en-US" sz="1600" dirty="0" err="1">
                  <a:solidFill>
                    <a:srgbClr val="1B3F90"/>
                  </a:solidFill>
                  <a:latin typeface="Mont"/>
                  <a:cs typeface="Tahoma" panose="020B0604030504040204" pitchFamily="34" charset="0"/>
                </a:rPr>
                <a:t>MoUs</a:t>
              </a:r>
              <a:r>
                <a:rPr lang="en-US" sz="1600" dirty="0">
                  <a:solidFill>
                    <a:srgbClr val="1B3F90"/>
                  </a:solidFill>
                  <a:latin typeface="Mont"/>
                  <a:cs typeface="Tahoma" panose="020B0604030504040204" pitchFamily="34" charset="0"/>
                </a:rPr>
                <a:t> &amp; agreements estimated of </a:t>
              </a:r>
              <a:r>
                <a:rPr lang="en-US" sz="1600" b="1" dirty="0">
                  <a:solidFill>
                    <a:srgbClr val="EF7F1A"/>
                  </a:solidFill>
                  <a:latin typeface="Mont"/>
                  <a:cs typeface="Tahoma" panose="020B0604030504040204" pitchFamily="34" charset="0"/>
                </a:rPr>
                <a:t>₹ 1.4 Lakh Crores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214F774-0CC3-7639-BBD2-42A9BCD3D951}"/>
                </a:ext>
              </a:extLst>
            </p:cNvPr>
            <p:cNvGrpSpPr/>
            <p:nvPr/>
          </p:nvGrpSpPr>
          <p:grpSpPr>
            <a:xfrm>
              <a:off x="5153485" y="1047735"/>
              <a:ext cx="6678690" cy="4681896"/>
              <a:chOff x="5685112" y="942431"/>
              <a:chExt cx="6678690" cy="4681896"/>
            </a:xfrm>
          </p:grpSpPr>
          <p:sp>
            <p:nvSpPr>
              <p:cNvPr id="13" name="Shape">
                <a:extLst>
                  <a:ext uri="{FF2B5EF4-FFF2-40B4-BE49-F238E27FC236}">
                    <a16:creationId xmlns:a16="http://schemas.microsoft.com/office/drawing/2014/main" id="{4432C196-7821-AFA7-4AB8-102CA62A3131}"/>
                  </a:ext>
                </a:extLst>
              </p:cNvPr>
              <p:cNvSpPr/>
              <p:nvPr/>
            </p:nvSpPr>
            <p:spPr>
              <a:xfrm>
                <a:off x="9316849" y="1953293"/>
                <a:ext cx="948252" cy="5752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19" y="2964"/>
                    </a:moveTo>
                    <a:lnTo>
                      <a:pt x="19088" y="2964"/>
                    </a:lnTo>
                    <a:cubicBezTo>
                      <a:pt x="19285" y="3776"/>
                      <a:pt x="19753" y="4304"/>
                      <a:pt x="20295" y="4304"/>
                    </a:cubicBezTo>
                    <a:cubicBezTo>
                      <a:pt x="21034" y="4304"/>
                      <a:pt x="21600" y="3329"/>
                      <a:pt x="21600" y="2152"/>
                    </a:cubicBezTo>
                    <a:cubicBezTo>
                      <a:pt x="21600" y="934"/>
                      <a:pt x="21009" y="0"/>
                      <a:pt x="20295" y="0"/>
                    </a:cubicBezTo>
                    <a:cubicBezTo>
                      <a:pt x="19753" y="0"/>
                      <a:pt x="19260" y="568"/>
                      <a:pt x="19063" y="1340"/>
                    </a:cubicBezTo>
                    <a:lnTo>
                      <a:pt x="11600" y="1340"/>
                    </a:lnTo>
                    <a:lnTo>
                      <a:pt x="0" y="20463"/>
                    </a:lnTo>
                    <a:lnTo>
                      <a:pt x="690" y="21600"/>
                    </a:lnTo>
                    <a:lnTo>
                      <a:pt x="12019" y="2964"/>
                    </a:lnTo>
                    <a:close/>
                  </a:path>
                </a:pathLst>
              </a:custGeom>
              <a:solidFill>
                <a:srgbClr val="1B3F90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105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Shape">
                <a:extLst>
                  <a:ext uri="{FF2B5EF4-FFF2-40B4-BE49-F238E27FC236}">
                    <a16:creationId xmlns:a16="http://schemas.microsoft.com/office/drawing/2014/main" id="{44D5AFF8-56AE-7862-65FD-25E0E07B520A}"/>
                  </a:ext>
                </a:extLst>
              </p:cNvPr>
              <p:cNvSpPr/>
              <p:nvPr/>
            </p:nvSpPr>
            <p:spPr>
              <a:xfrm>
                <a:off x="9318918" y="3914402"/>
                <a:ext cx="947297" cy="5752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4" h="21600" extrusionOk="0">
                    <a:moveTo>
                      <a:pt x="20296" y="17337"/>
                    </a:moveTo>
                    <a:cubicBezTo>
                      <a:pt x="19755" y="17337"/>
                      <a:pt x="19263" y="17905"/>
                      <a:pt x="19066" y="18677"/>
                    </a:cubicBezTo>
                    <a:lnTo>
                      <a:pt x="12005" y="18677"/>
                    </a:lnTo>
                    <a:lnTo>
                      <a:pt x="689" y="0"/>
                    </a:lnTo>
                    <a:lnTo>
                      <a:pt x="0" y="1137"/>
                    </a:lnTo>
                    <a:lnTo>
                      <a:pt x="11587" y="20260"/>
                    </a:lnTo>
                    <a:lnTo>
                      <a:pt x="19041" y="20260"/>
                    </a:lnTo>
                    <a:cubicBezTo>
                      <a:pt x="19238" y="21072"/>
                      <a:pt x="19706" y="21600"/>
                      <a:pt x="20247" y="21600"/>
                    </a:cubicBezTo>
                    <a:cubicBezTo>
                      <a:pt x="20985" y="21600"/>
                      <a:pt x="21551" y="20626"/>
                      <a:pt x="21551" y="19448"/>
                    </a:cubicBezTo>
                    <a:cubicBezTo>
                      <a:pt x="21600" y="18311"/>
                      <a:pt x="21010" y="17337"/>
                      <a:pt x="20296" y="17337"/>
                    </a:cubicBezTo>
                    <a:close/>
                  </a:path>
                </a:pathLst>
              </a:custGeom>
              <a:solidFill>
                <a:srgbClr val="1B3F90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105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Shape">
                <a:extLst>
                  <a:ext uri="{FF2B5EF4-FFF2-40B4-BE49-F238E27FC236}">
                    <a16:creationId xmlns:a16="http://schemas.microsoft.com/office/drawing/2014/main" id="{A1DB50C5-FE7E-E66B-1758-4B72F8FF4D81}"/>
                  </a:ext>
                </a:extLst>
              </p:cNvPr>
              <p:cNvSpPr/>
              <p:nvPr/>
            </p:nvSpPr>
            <p:spPr>
              <a:xfrm>
                <a:off x="9662847" y="3164285"/>
                <a:ext cx="603368" cy="1146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3" h="21600" extrusionOk="0">
                    <a:moveTo>
                      <a:pt x="19552" y="0"/>
                    </a:moveTo>
                    <a:cubicBezTo>
                      <a:pt x="18702" y="0"/>
                      <a:pt x="17929" y="2853"/>
                      <a:pt x="17620" y="6725"/>
                    </a:cubicBezTo>
                    <a:lnTo>
                      <a:pt x="0" y="6725"/>
                    </a:lnTo>
                    <a:lnTo>
                      <a:pt x="0" y="14875"/>
                    </a:lnTo>
                    <a:lnTo>
                      <a:pt x="17620" y="14875"/>
                    </a:lnTo>
                    <a:cubicBezTo>
                      <a:pt x="17929" y="18951"/>
                      <a:pt x="18663" y="21600"/>
                      <a:pt x="19513" y="21600"/>
                    </a:cubicBezTo>
                    <a:cubicBezTo>
                      <a:pt x="20673" y="21600"/>
                      <a:pt x="21561" y="16710"/>
                      <a:pt x="21561" y="10800"/>
                    </a:cubicBezTo>
                    <a:cubicBezTo>
                      <a:pt x="21600" y="4890"/>
                      <a:pt x="20673" y="0"/>
                      <a:pt x="19552" y="0"/>
                    </a:cubicBezTo>
                    <a:close/>
                  </a:path>
                </a:pathLst>
              </a:custGeom>
              <a:solidFill>
                <a:srgbClr val="1B3F90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105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Shape">
                <a:extLst>
                  <a:ext uri="{FF2B5EF4-FFF2-40B4-BE49-F238E27FC236}">
                    <a16:creationId xmlns:a16="http://schemas.microsoft.com/office/drawing/2014/main" id="{7D038CD1-EA7C-0B91-C953-A074B3A33BCA}"/>
                  </a:ext>
                </a:extLst>
              </p:cNvPr>
              <p:cNvSpPr/>
              <p:nvPr/>
            </p:nvSpPr>
            <p:spPr>
              <a:xfrm>
                <a:off x="7197615" y="3910341"/>
                <a:ext cx="948252" cy="5752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581" y="18636"/>
                    </a:moveTo>
                    <a:lnTo>
                      <a:pt x="2512" y="18636"/>
                    </a:lnTo>
                    <a:cubicBezTo>
                      <a:pt x="2315" y="17824"/>
                      <a:pt x="1847" y="17296"/>
                      <a:pt x="1305" y="17296"/>
                    </a:cubicBezTo>
                    <a:cubicBezTo>
                      <a:pt x="566" y="17296"/>
                      <a:pt x="0" y="18271"/>
                      <a:pt x="0" y="19448"/>
                    </a:cubicBezTo>
                    <a:cubicBezTo>
                      <a:pt x="0" y="20666"/>
                      <a:pt x="591" y="21600"/>
                      <a:pt x="1305" y="21600"/>
                    </a:cubicBezTo>
                    <a:cubicBezTo>
                      <a:pt x="1847" y="21600"/>
                      <a:pt x="2340" y="21032"/>
                      <a:pt x="2537" y="20260"/>
                    </a:cubicBezTo>
                    <a:lnTo>
                      <a:pt x="10000" y="20260"/>
                    </a:lnTo>
                    <a:lnTo>
                      <a:pt x="21600" y="1137"/>
                    </a:lnTo>
                    <a:lnTo>
                      <a:pt x="20910" y="0"/>
                    </a:lnTo>
                    <a:lnTo>
                      <a:pt x="9581" y="18636"/>
                    </a:lnTo>
                    <a:close/>
                  </a:path>
                </a:pathLst>
              </a:custGeom>
              <a:solidFill>
                <a:srgbClr val="1B3F90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105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Shape">
                <a:extLst>
                  <a:ext uri="{FF2B5EF4-FFF2-40B4-BE49-F238E27FC236}">
                    <a16:creationId xmlns:a16="http://schemas.microsoft.com/office/drawing/2014/main" id="{3A74C0DA-773E-1A54-24F0-03938CBDB549}"/>
                  </a:ext>
                </a:extLst>
              </p:cNvPr>
              <p:cNvSpPr/>
              <p:nvPr/>
            </p:nvSpPr>
            <p:spPr>
              <a:xfrm>
                <a:off x="7197615" y="1953293"/>
                <a:ext cx="947297" cy="5752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4" h="21600" extrusionOk="0">
                    <a:moveTo>
                      <a:pt x="1258" y="4263"/>
                    </a:moveTo>
                    <a:cubicBezTo>
                      <a:pt x="1799" y="4263"/>
                      <a:pt x="2291" y="3695"/>
                      <a:pt x="2488" y="2923"/>
                    </a:cubicBezTo>
                    <a:lnTo>
                      <a:pt x="9549" y="2923"/>
                    </a:lnTo>
                    <a:lnTo>
                      <a:pt x="20865" y="21600"/>
                    </a:lnTo>
                    <a:lnTo>
                      <a:pt x="21554" y="20463"/>
                    </a:lnTo>
                    <a:lnTo>
                      <a:pt x="9967" y="1340"/>
                    </a:lnTo>
                    <a:lnTo>
                      <a:pt x="2513" y="1340"/>
                    </a:lnTo>
                    <a:cubicBezTo>
                      <a:pt x="2316" y="528"/>
                      <a:pt x="1848" y="0"/>
                      <a:pt x="1307" y="0"/>
                    </a:cubicBezTo>
                    <a:cubicBezTo>
                      <a:pt x="569" y="0"/>
                      <a:pt x="3" y="974"/>
                      <a:pt x="3" y="2152"/>
                    </a:cubicBezTo>
                    <a:cubicBezTo>
                      <a:pt x="-46" y="3289"/>
                      <a:pt x="544" y="4263"/>
                      <a:pt x="1258" y="4263"/>
                    </a:cubicBezTo>
                    <a:close/>
                  </a:path>
                </a:pathLst>
              </a:custGeom>
              <a:solidFill>
                <a:srgbClr val="1B3F90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105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Shape">
                <a:extLst>
                  <a:ext uri="{FF2B5EF4-FFF2-40B4-BE49-F238E27FC236}">
                    <a16:creationId xmlns:a16="http://schemas.microsoft.com/office/drawing/2014/main" id="{9A44CADF-3456-827E-13FF-E8C81F298AD0}"/>
                  </a:ext>
                </a:extLst>
              </p:cNvPr>
              <p:cNvSpPr/>
              <p:nvPr/>
            </p:nvSpPr>
            <p:spPr>
              <a:xfrm>
                <a:off x="7197615" y="3164285"/>
                <a:ext cx="603367" cy="1146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3" h="21600" extrusionOk="0">
                    <a:moveTo>
                      <a:pt x="2011" y="21600"/>
                    </a:moveTo>
                    <a:cubicBezTo>
                      <a:pt x="2861" y="21600"/>
                      <a:pt x="3634" y="18747"/>
                      <a:pt x="3943" y="14875"/>
                    </a:cubicBezTo>
                    <a:lnTo>
                      <a:pt x="21563" y="14875"/>
                    </a:lnTo>
                    <a:lnTo>
                      <a:pt x="21563" y="6725"/>
                    </a:lnTo>
                    <a:lnTo>
                      <a:pt x="3943" y="6725"/>
                    </a:lnTo>
                    <a:cubicBezTo>
                      <a:pt x="3634" y="2649"/>
                      <a:pt x="2900" y="0"/>
                      <a:pt x="2050" y="0"/>
                    </a:cubicBezTo>
                    <a:cubicBezTo>
                      <a:pt x="890" y="0"/>
                      <a:pt x="2" y="4890"/>
                      <a:pt x="2" y="10800"/>
                    </a:cubicBezTo>
                    <a:cubicBezTo>
                      <a:pt x="-37" y="16709"/>
                      <a:pt x="890" y="21600"/>
                      <a:pt x="2011" y="21600"/>
                    </a:cubicBezTo>
                    <a:close/>
                  </a:path>
                </a:pathLst>
              </a:custGeom>
              <a:solidFill>
                <a:srgbClr val="1B3F90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105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Circle">
                <a:extLst>
                  <a:ext uri="{FF2B5EF4-FFF2-40B4-BE49-F238E27FC236}">
                    <a16:creationId xmlns:a16="http://schemas.microsoft.com/office/drawing/2014/main" id="{9A74F66F-4969-7E3D-0CAA-44C44059D3D5}"/>
                  </a:ext>
                </a:extLst>
              </p:cNvPr>
              <p:cNvSpPr/>
              <p:nvPr/>
            </p:nvSpPr>
            <p:spPr>
              <a:xfrm>
                <a:off x="7976110" y="2450666"/>
                <a:ext cx="1548596" cy="1548599"/>
              </a:xfrm>
              <a:prstGeom prst="ellipse">
                <a:avLst/>
              </a:prstGeom>
              <a:solidFill>
                <a:srgbClr val="F1F1F2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105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Shape">
                <a:extLst>
                  <a:ext uri="{FF2B5EF4-FFF2-40B4-BE49-F238E27FC236}">
                    <a16:creationId xmlns:a16="http://schemas.microsoft.com/office/drawing/2014/main" id="{B5DE8C16-9139-E9FC-438A-301F26E220B4}"/>
                  </a:ext>
                </a:extLst>
              </p:cNvPr>
              <p:cNvSpPr/>
              <p:nvPr/>
            </p:nvSpPr>
            <p:spPr>
              <a:xfrm rot="5400000">
                <a:off x="8458873" y="1881915"/>
                <a:ext cx="603367" cy="1146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3" h="21600" extrusionOk="0">
                    <a:moveTo>
                      <a:pt x="2011" y="21600"/>
                    </a:moveTo>
                    <a:cubicBezTo>
                      <a:pt x="2861" y="21600"/>
                      <a:pt x="3634" y="18747"/>
                      <a:pt x="3943" y="14875"/>
                    </a:cubicBezTo>
                    <a:lnTo>
                      <a:pt x="21563" y="14875"/>
                    </a:lnTo>
                    <a:lnTo>
                      <a:pt x="21563" y="6725"/>
                    </a:lnTo>
                    <a:lnTo>
                      <a:pt x="3943" y="6725"/>
                    </a:lnTo>
                    <a:cubicBezTo>
                      <a:pt x="3634" y="2649"/>
                      <a:pt x="2900" y="0"/>
                      <a:pt x="2050" y="0"/>
                    </a:cubicBezTo>
                    <a:cubicBezTo>
                      <a:pt x="890" y="0"/>
                      <a:pt x="2" y="4890"/>
                      <a:pt x="2" y="10800"/>
                    </a:cubicBezTo>
                    <a:cubicBezTo>
                      <a:pt x="-37" y="16709"/>
                      <a:pt x="890" y="21600"/>
                      <a:pt x="2011" y="21600"/>
                    </a:cubicBezTo>
                    <a:close/>
                  </a:path>
                </a:pathLst>
              </a:custGeom>
              <a:solidFill>
                <a:srgbClr val="1B3F90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105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Shape">
                <a:extLst>
                  <a:ext uri="{FF2B5EF4-FFF2-40B4-BE49-F238E27FC236}">
                    <a16:creationId xmlns:a16="http://schemas.microsoft.com/office/drawing/2014/main" id="{3A00EC2B-38E9-C295-B08D-B592F1F466A9}"/>
                  </a:ext>
                </a:extLst>
              </p:cNvPr>
              <p:cNvSpPr/>
              <p:nvPr/>
            </p:nvSpPr>
            <p:spPr>
              <a:xfrm rot="16200000">
                <a:off x="8458873" y="4442330"/>
                <a:ext cx="603367" cy="1146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3" h="21600" extrusionOk="0">
                    <a:moveTo>
                      <a:pt x="2011" y="21600"/>
                    </a:moveTo>
                    <a:cubicBezTo>
                      <a:pt x="2861" y="21600"/>
                      <a:pt x="3634" y="18747"/>
                      <a:pt x="3943" y="14875"/>
                    </a:cubicBezTo>
                    <a:lnTo>
                      <a:pt x="21563" y="14875"/>
                    </a:lnTo>
                    <a:lnTo>
                      <a:pt x="21563" y="6725"/>
                    </a:lnTo>
                    <a:lnTo>
                      <a:pt x="3943" y="6725"/>
                    </a:lnTo>
                    <a:cubicBezTo>
                      <a:pt x="3634" y="2649"/>
                      <a:pt x="2900" y="0"/>
                      <a:pt x="2050" y="0"/>
                    </a:cubicBezTo>
                    <a:cubicBezTo>
                      <a:pt x="890" y="0"/>
                      <a:pt x="2" y="4890"/>
                      <a:pt x="2" y="10800"/>
                    </a:cubicBezTo>
                    <a:cubicBezTo>
                      <a:pt x="-37" y="16709"/>
                      <a:pt x="890" y="21600"/>
                      <a:pt x="2011" y="21600"/>
                    </a:cubicBezTo>
                    <a:close/>
                  </a:path>
                </a:pathLst>
              </a:custGeom>
              <a:solidFill>
                <a:srgbClr val="1B3F90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105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B69A01F-EEDD-5B26-C245-55C3346C97A5}"/>
                  </a:ext>
                </a:extLst>
              </p:cNvPr>
              <p:cNvSpPr txBox="1"/>
              <p:nvPr/>
            </p:nvSpPr>
            <p:spPr>
              <a:xfrm>
                <a:off x="5691769" y="2932867"/>
                <a:ext cx="186698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  <a:buSzPct val="100000"/>
                </a:pPr>
                <a:r>
                  <a:rPr lang="en-US" sz="1400" b="1" dirty="0">
                    <a:solidFill>
                      <a:srgbClr val="EF7F1A"/>
                    </a:solidFill>
                    <a:latin typeface="Mont"/>
                  </a:rPr>
                  <a:t>4 startups</a:t>
                </a:r>
                <a:r>
                  <a:rPr lang="en-US" sz="1400" dirty="0">
                    <a:solidFill>
                      <a:srgbClr val="1B3F90"/>
                    </a:solidFill>
                    <a:latin typeface="Mont"/>
                  </a:rPr>
                  <a:t> being added every hour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B07C5C7-9635-5912-4A9B-AB95AD6046D2}"/>
                  </a:ext>
                </a:extLst>
              </p:cNvPr>
              <p:cNvSpPr txBox="1"/>
              <p:nvPr/>
            </p:nvSpPr>
            <p:spPr>
              <a:xfrm>
                <a:off x="5685112" y="1738406"/>
                <a:ext cx="159682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  <a:buSzPct val="100000"/>
                </a:pPr>
                <a:r>
                  <a:rPr lang="en-US" sz="1400" b="1" dirty="0">
                    <a:solidFill>
                      <a:srgbClr val="EF7F1A"/>
                    </a:solidFill>
                    <a:latin typeface="Mont"/>
                  </a:rPr>
                  <a:t>5.2 lakh</a:t>
                </a:r>
                <a:r>
                  <a:rPr lang="en-US" sz="1400" dirty="0">
                    <a:solidFill>
                      <a:srgbClr val="1B3F90"/>
                    </a:solidFill>
                    <a:latin typeface="Mont"/>
                  </a:rPr>
                  <a:t> jobs created across the country</a:t>
                </a:r>
                <a:endParaRPr lang="en-IN" sz="1400" dirty="0">
                  <a:solidFill>
                    <a:srgbClr val="1B3F90"/>
                  </a:solidFill>
                  <a:latin typeface="Mont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9B5C96E-B034-8BA8-A4F3-56B19E4820A4}"/>
                  </a:ext>
                </a:extLst>
              </p:cNvPr>
              <p:cNvSpPr txBox="1"/>
              <p:nvPr/>
            </p:nvSpPr>
            <p:spPr>
              <a:xfrm>
                <a:off x="5747219" y="4369242"/>
                <a:ext cx="1763998" cy="646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  <a:buSzPct val="100000"/>
                </a:pPr>
                <a:r>
                  <a:rPr lang="en-US" sz="1400" dirty="0">
                    <a:solidFill>
                      <a:srgbClr val="1B3F90"/>
                    </a:solidFill>
                    <a:latin typeface="Mont"/>
                  </a:rPr>
                  <a:t>Government has recognized over </a:t>
                </a:r>
                <a:r>
                  <a:rPr lang="en-US" sz="1400" b="1" dirty="0">
                    <a:solidFill>
                      <a:srgbClr val="EF7F1A"/>
                    </a:solidFill>
                    <a:latin typeface="Mont"/>
                  </a:rPr>
                  <a:t>77,000 </a:t>
                </a:r>
                <a:r>
                  <a:rPr lang="en-US" sz="1400" dirty="0">
                    <a:solidFill>
                      <a:srgbClr val="1B3F90"/>
                    </a:solidFill>
                    <a:latin typeface="Mont"/>
                  </a:rPr>
                  <a:t>startups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48D12B6-07F3-028D-DBC8-B0A642902F09}"/>
                  </a:ext>
                </a:extLst>
              </p:cNvPr>
              <p:cNvSpPr txBox="1"/>
              <p:nvPr/>
            </p:nvSpPr>
            <p:spPr>
              <a:xfrm>
                <a:off x="7567757" y="4901052"/>
                <a:ext cx="4046367" cy="7232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  <a:buSzPct val="100000"/>
                </a:pPr>
                <a:r>
                  <a:rPr lang="en-US" sz="1400" dirty="0">
                    <a:solidFill>
                      <a:srgbClr val="1B3F90"/>
                    </a:solidFill>
                    <a:latin typeface="Mont"/>
                    <a:ea typeface="Source Sans Pro" panose="020B0503030403020204" pitchFamily="34" charset="0"/>
                    <a:cs typeface="Tahoma" panose="020B0604030504040204" pitchFamily="34" charset="0"/>
                  </a:rPr>
                  <a:t>Startup Funding - </a:t>
                </a:r>
                <a:br>
                  <a:rPr lang="en-US" sz="1400" b="1" dirty="0">
                    <a:solidFill>
                      <a:srgbClr val="1B3F90"/>
                    </a:solidFill>
                    <a:latin typeface="Mont"/>
                  </a:rPr>
                </a:br>
                <a:r>
                  <a:rPr lang="en-US" sz="1400" b="1" dirty="0">
                    <a:solidFill>
                      <a:srgbClr val="EF7F1A"/>
                    </a:solidFill>
                    <a:latin typeface="Mont"/>
                  </a:rPr>
                  <a:t>₹ 0.40 Lakh Crores</a:t>
                </a:r>
                <a:r>
                  <a:rPr lang="en-US" sz="1400" b="1" dirty="0">
                    <a:solidFill>
                      <a:srgbClr val="1B3F90"/>
                    </a:solidFill>
                    <a:latin typeface="Mont"/>
                  </a:rPr>
                  <a:t> </a:t>
                </a:r>
                <a:r>
                  <a:rPr lang="en-US" sz="1400" dirty="0">
                    <a:solidFill>
                      <a:srgbClr val="1B3F90"/>
                    </a:solidFill>
                    <a:latin typeface="Mont"/>
                    <a:ea typeface="Source Sans Pro" panose="020B0503030403020204" pitchFamily="34" charset="0"/>
                    <a:cs typeface="Tahoma" panose="020B0604030504040204" pitchFamily="34" charset="0"/>
                  </a:rPr>
                  <a:t>(2014) </a:t>
                </a:r>
                <a:r>
                  <a:rPr lang="en-US" sz="1400" b="1" dirty="0">
                    <a:solidFill>
                      <a:srgbClr val="1B3F90"/>
                    </a:solidFill>
                    <a:latin typeface="Mont"/>
                  </a:rPr>
                  <a:t>➡ </a:t>
                </a:r>
                <a:r>
                  <a:rPr lang="en-US" sz="1400" b="1" dirty="0">
                    <a:solidFill>
                      <a:srgbClr val="EF7F1A"/>
                    </a:solidFill>
                    <a:latin typeface="Mont"/>
                  </a:rPr>
                  <a:t>₹ 3.36 Lakh Crores</a:t>
                </a:r>
                <a:r>
                  <a:rPr lang="en-US" sz="1400" b="1" dirty="0">
                    <a:solidFill>
                      <a:srgbClr val="1B3F90"/>
                    </a:solidFill>
                    <a:latin typeface="Mont"/>
                  </a:rPr>
                  <a:t> </a:t>
                </a:r>
                <a:r>
                  <a:rPr lang="en-US" sz="1400" dirty="0">
                    <a:solidFill>
                      <a:srgbClr val="1B3F90"/>
                    </a:solidFill>
                    <a:latin typeface="Mont"/>
                    <a:ea typeface="Source Sans Pro" panose="020B0503030403020204" pitchFamily="34" charset="0"/>
                    <a:cs typeface="Tahoma" panose="020B0604030504040204" pitchFamily="34" charset="0"/>
                  </a:rPr>
                  <a:t>(2021)</a:t>
                </a:r>
                <a:r>
                  <a:rPr lang="en-US" sz="1400" b="1" dirty="0">
                    <a:solidFill>
                      <a:srgbClr val="1B3F90"/>
                    </a:solidFill>
                    <a:latin typeface="Mont"/>
                  </a:rPr>
                  <a:t> </a:t>
                </a:r>
              </a:p>
              <a:p>
                <a:pPr>
                  <a:spcBef>
                    <a:spcPts val="600"/>
                  </a:spcBef>
                  <a:buSzPct val="100000"/>
                </a:pPr>
                <a:r>
                  <a:rPr lang="en-US" sz="1400" dirty="0">
                    <a:solidFill>
                      <a:srgbClr val="1B3F90"/>
                    </a:solidFill>
                    <a:latin typeface="Mont"/>
                    <a:ea typeface="Source Sans Pro" panose="020B0503030403020204" pitchFamily="34" charset="0"/>
                    <a:cs typeface="Tahoma" panose="020B0604030504040204" pitchFamily="34" charset="0"/>
                  </a:rPr>
                  <a:t>No of Deals – </a:t>
                </a:r>
                <a:r>
                  <a:rPr lang="en-US" sz="1400" b="1" dirty="0">
                    <a:solidFill>
                      <a:srgbClr val="EF7F1A"/>
                    </a:solidFill>
                    <a:latin typeface="Mont"/>
                  </a:rPr>
                  <a:t>375</a:t>
                </a:r>
                <a:r>
                  <a:rPr lang="en-US" sz="1400" b="1" dirty="0">
                    <a:solidFill>
                      <a:srgbClr val="1B3F90"/>
                    </a:solidFill>
                    <a:latin typeface="Mont"/>
                  </a:rPr>
                  <a:t> </a:t>
                </a:r>
                <a:r>
                  <a:rPr lang="en-US" sz="1400" dirty="0">
                    <a:solidFill>
                      <a:srgbClr val="1B3F90"/>
                    </a:solidFill>
                    <a:latin typeface="Mont"/>
                  </a:rPr>
                  <a:t>(2014)</a:t>
                </a:r>
                <a:r>
                  <a:rPr lang="en-US" sz="1400" b="1" dirty="0">
                    <a:solidFill>
                      <a:srgbClr val="1B3F90"/>
                    </a:solidFill>
                    <a:latin typeface="Mont"/>
                  </a:rPr>
                  <a:t> ➡ </a:t>
                </a:r>
                <a:r>
                  <a:rPr lang="en-US" sz="1400" b="1" dirty="0">
                    <a:solidFill>
                      <a:srgbClr val="EF7F1A"/>
                    </a:solidFill>
                    <a:latin typeface="Mont"/>
                  </a:rPr>
                  <a:t>1584</a:t>
                </a:r>
                <a:r>
                  <a:rPr lang="en-US" sz="1400" b="1" dirty="0">
                    <a:solidFill>
                      <a:srgbClr val="1B3F90"/>
                    </a:solidFill>
                    <a:latin typeface="Mont"/>
                  </a:rPr>
                  <a:t> </a:t>
                </a:r>
                <a:r>
                  <a:rPr lang="en-US" sz="1400" dirty="0">
                    <a:solidFill>
                      <a:srgbClr val="1B3F90"/>
                    </a:solidFill>
                    <a:latin typeface="Mont"/>
                  </a:rPr>
                  <a:t>(</a:t>
                </a:r>
                <a:r>
                  <a:rPr lang="en-US" sz="1400" dirty="0">
                    <a:solidFill>
                      <a:srgbClr val="1B3F90"/>
                    </a:solidFill>
                    <a:latin typeface="Mont"/>
                    <a:ea typeface="Source Sans Pro" panose="020B0503030403020204" pitchFamily="34" charset="0"/>
                    <a:cs typeface="Tahoma" panose="020B0604030504040204" pitchFamily="34" charset="0"/>
                  </a:rPr>
                  <a:t>2021</a:t>
                </a:r>
                <a:r>
                  <a:rPr lang="en-US" sz="1400" dirty="0">
                    <a:solidFill>
                      <a:srgbClr val="1B3F90"/>
                    </a:solidFill>
                    <a:latin typeface="Mont"/>
                  </a:rPr>
                  <a:t>)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738C0CA-3580-B228-1C8B-1FF0091E823F}"/>
                  </a:ext>
                </a:extLst>
              </p:cNvPr>
              <p:cNvSpPr txBox="1"/>
              <p:nvPr/>
            </p:nvSpPr>
            <p:spPr>
              <a:xfrm>
                <a:off x="7771219" y="942431"/>
                <a:ext cx="1923055" cy="646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  <a:buSzPct val="100000"/>
                </a:pPr>
                <a:r>
                  <a:rPr lang="en-US" sz="1400" dirty="0">
                    <a:solidFill>
                      <a:srgbClr val="1B3F90"/>
                    </a:solidFill>
                    <a:latin typeface="Mont"/>
                  </a:rPr>
                  <a:t>Increasing number of Woman entrepreneurs at </a:t>
                </a:r>
                <a:r>
                  <a:rPr lang="en-US" sz="1400" b="1" dirty="0">
                    <a:solidFill>
                      <a:srgbClr val="EF7F1A"/>
                    </a:solidFill>
                    <a:latin typeface="Mont"/>
                  </a:rPr>
                  <a:t>14%</a:t>
                </a:r>
                <a:r>
                  <a:rPr lang="en-US" sz="1400" b="1" dirty="0">
                    <a:solidFill>
                      <a:srgbClr val="1B3F90"/>
                    </a:solidFill>
                    <a:latin typeface="Mont"/>
                  </a:rPr>
                  <a:t>  </a:t>
                </a:r>
                <a:r>
                  <a:rPr lang="en-US" sz="1400" dirty="0">
                    <a:solidFill>
                      <a:srgbClr val="1B3F90"/>
                    </a:solidFill>
                    <a:latin typeface="Mont"/>
                  </a:rPr>
                  <a:t>(2022)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1871807-E08B-155A-72ED-4BEB267265B9}"/>
                  </a:ext>
                </a:extLst>
              </p:cNvPr>
              <p:cNvSpPr txBox="1"/>
              <p:nvPr/>
            </p:nvSpPr>
            <p:spPr>
              <a:xfrm>
                <a:off x="10383802" y="2970895"/>
                <a:ext cx="1980000" cy="646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  <a:buSzPct val="100000"/>
                </a:pPr>
                <a:r>
                  <a:rPr lang="en-US" sz="1400" b="1" dirty="0">
                    <a:solidFill>
                      <a:srgbClr val="EF7F1A"/>
                    </a:solidFill>
                    <a:latin typeface="Mont"/>
                  </a:rPr>
                  <a:t>32</a:t>
                </a:r>
                <a:r>
                  <a:rPr lang="en-US" sz="1400" dirty="0">
                    <a:solidFill>
                      <a:srgbClr val="1B3F90"/>
                    </a:solidFill>
                    <a:latin typeface="Mont"/>
                  </a:rPr>
                  <a:t> Regulations simplified for Startups – Including Angel Tax.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7D4C881-3929-F585-77F5-BEFA060EF0EA}"/>
                  </a:ext>
                </a:extLst>
              </p:cNvPr>
              <p:cNvSpPr txBox="1"/>
              <p:nvPr/>
            </p:nvSpPr>
            <p:spPr>
              <a:xfrm>
                <a:off x="10318118" y="1677174"/>
                <a:ext cx="1813515" cy="646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  <a:buSzPct val="100000"/>
                </a:pPr>
                <a:r>
                  <a:rPr lang="en-US" sz="1400" b="1" dirty="0">
                    <a:solidFill>
                      <a:srgbClr val="EF7F1A"/>
                    </a:solidFill>
                    <a:latin typeface="Mont"/>
                  </a:rPr>
                  <a:t>3</a:t>
                </a:r>
                <a:r>
                  <a:rPr lang="en-US" sz="1400" b="1" baseline="30000" dirty="0">
                    <a:solidFill>
                      <a:srgbClr val="EF7F1A"/>
                    </a:solidFill>
                    <a:latin typeface="Mont"/>
                  </a:rPr>
                  <a:t>rd</a:t>
                </a:r>
                <a:r>
                  <a:rPr lang="en-US" sz="1400" b="1" dirty="0">
                    <a:solidFill>
                      <a:srgbClr val="1B3F90"/>
                    </a:solidFill>
                    <a:latin typeface="Mont"/>
                  </a:rPr>
                  <a:t> </a:t>
                </a:r>
                <a:r>
                  <a:rPr lang="en-US" sz="1400" dirty="0">
                    <a:solidFill>
                      <a:srgbClr val="1B3F90"/>
                    </a:solidFill>
                    <a:latin typeface="Mont"/>
                  </a:rPr>
                  <a:t>largest in number of startups &amp; unicorn community</a:t>
                </a:r>
                <a:endParaRPr lang="en-IN" sz="1400" dirty="0">
                  <a:solidFill>
                    <a:srgbClr val="1B3F90"/>
                  </a:solidFill>
                  <a:latin typeface="Mont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94DC5A-3E5E-135A-4386-6234CA97FD45}"/>
                  </a:ext>
                </a:extLst>
              </p:cNvPr>
              <p:cNvSpPr txBox="1"/>
              <p:nvPr/>
            </p:nvSpPr>
            <p:spPr>
              <a:xfrm>
                <a:off x="10383802" y="4251648"/>
                <a:ext cx="159682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  <a:buSzPct val="100000"/>
                </a:pPr>
                <a:r>
                  <a:rPr lang="en-US" sz="1400" dirty="0">
                    <a:solidFill>
                      <a:srgbClr val="1B3F90"/>
                    </a:solidFill>
                    <a:latin typeface="Mont"/>
                  </a:rPr>
                  <a:t>Over </a:t>
                </a:r>
                <a:r>
                  <a:rPr lang="en-US" sz="1400" b="1" dirty="0">
                    <a:solidFill>
                      <a:srgbClr val="EF7F1A"/>
                    </a:solidFill>
                    <a:latin typeface="Mont"/>
                  </a:rPr>
                  <a:t>220</a:t>
                </a:r>
                <a:r>
                  <a:rPr lang="en-US" sz="1400" b="1" dirty="0">
                    <a:solidFill>
                      <a:srgbClr val="1B3F90"/>
                    </a:solidFill>
                    <a:latin typeface="Mont"/>
                  </a:rPr>
                  <a:t> </a:t>
                </a:r>
                <a:r>
                  <a:rPr lang="en-US" sz="1400" dirty="0">
                    <a:solidFill>
                      <a:srgbClr val="1B3F90"/>
                    </a:solidFill>
                    <a:latin typeface="Mont"/>
                  </a:rPr>
                  <a:t>Income Tax Exemptions 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B976EBB-322D-E620-A13F-694A66030C7F}"/>
                  </a:ext>
                </a:extLst>
              </p:cNvPr>
              <p:cNvSpPr/>
              <p:nvPr/>
            </p:nvSpPr>
            <p:spPr>
              <a:xfrm>
                <a:off x="7780080" y="2258396"/>
                <a:ext cx="1980000" cy="1980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dist="76200" dir="2700000" algn="tl" rotWithShape="0">
                  <a:prstClr val="black">
                    <a:alpha val="55000"/>
                  </a:prst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b="1">
                    <a:solidFill>
                      <a:srgbClr val="1B3F90"/>
                    </a:solidFill>
                    <a:latin typeface="Mont"/>
                  </a:rPr>
                  <a:t>STARTUP INDIA INTIATIVES</a:t>
                </a:r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3F9F793-D645-EBA1-F819-D7EA7F90B727}"/>
              </a:ext>
            </a:extLst>
          </p:cNvPr>
          <p:cNvSpPr txBox="1"/>
          <p:nvPr/>
        </p:nvSpPr>
        <p:spPr>
          <a:xfrm rot="10800000" flipV="1">
            <a:off x="4299744" y="6700919"/>
            <a:ext cx="784569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sz="1000">
                <a:solidFill>
                  <a:srgbClr val="313131"/>
                </a:solidFill>
                <a:ea typeface="Source Sans Pro" panose="020B0503030403020204" pitchFamily="34" charset="0"/>
              </a:rPr>
              <a:t>Source - www.globalinnovationindex.org, www.investindia.gov.in,www.economictimes.Indiatimes.com, www.inc42.com, www.startupindia.gov.in</a:t>
            </a:r>
            <a:endParaRPr lang="en-IN" sz="1000">
              <a:solidFill>
                <a:srgbClr val="313131"/>
              </a:solidFill>
              <a:ea typeface="Source Sans Pro" panose="020B050303040302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E71C689-CF74-2538-7EF1-A8DE06731791}"/>
              </a:ext>
            </a:extLst>
          </p:cNvPr>
          <p:cNvGrpSpPr/>
          <p:nvPr/>
        </p:nvGrpSpPr>
        <p:grpSpPr>
          <a:xfrm rot="10800000">
            <a:off x="598448" y="1381270"/>
            <a:ext cx="180000" cy="180000"/>
            <a:chOff x="624731" y="1669109"/>
            <a:chExt cx="512303" cy="529443"/>
          </a:xfrm>
        </p:grpSpPr>
        <p:sp>
          <p:nvSpPr>
            <p:cNvPr id="45" name="Block Arc 44">
              <a:extLst>
                <a:ext uri="{FF2B5EF4-FFF2-40B4-BE49-F238E27FC236}">
                  <a16:creationId xmlns:a16="http://schemas.microsoft.com/office/drawing/2014/main" id="{AD2CCD23-FC58-3392-6509-7E53CD241358}"/>
                </a:ext>
              </a:extLst>
            </p:cNvPr>
            <p:cNvSpPr/>
            <p:nvPr/>
          </p:nvSpPr>
          <p:spPr>
            <a:xfrm rot="16200000">
              <a:off x="612531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1B3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46" name="Block Arc 45">
              <a:extLst>
                <a:ext uri="{FF2B5EF4-FFF2-40B4-BE49-F238E27FC236}">
                  <a16:creationId xmlns:a16="http://schemas.microsoft.com/office/drawing/2014/main" id="{9057280E-36D5-6DF1-331B-F729E75802E7}"/>
                </a:ext>
              </a:extLst>
            </p:cNvPr>
            <p:cNvSpPr/>
            <p:nvPr/>
          </p:nvSpPr>
          <p:spPr>
            <a:xfrm rot="5400000" flipH="1">
              <a:off x="619790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EF7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BF9D5D8-36E2-4B6F-CD3C-FE816E08910C}"/>
              </a:ext>
            </a:extLst>
          </p:cNvPr>
          <p:cNvGrpSpPr/>
          <p:nvPr/>
        </p:nvGrpSpPr>
        <p:grpSpPr>
          <a:xfrm rot="10800000">
            <a:off x="598448" y="2490729"/>
            <a:ext cx="180000" cy="180000"/>
            <a:chOff x="624731" y="1669109"/>
            <a:chExt cx="512303" cy="529443"/>
          </a:xfrm>
        </p:grpSpPr>
        <p:sp>
          <p:nvSpPr>
            <p:cNvPr id="53" name="Block Arc 52">
              <a:extLst>
                <a:ext uri="{FF2B5EF4-FFF2-40B4-BE49-F238E27FC236}">
                  <a16:creationId xmlns:a16="http://schemas.microsoft.com/office/drawing/2014/main" id="{6B6B1024-D3B2-8619-6A1B-EBD1E7C622E1}"/>
                </a:ext>
              </a:extLst>
            </p:cNvPr>
            <p:cNvSpPr/>
            <p:nvPr/>
          </p:nvSpPr>
          <p:spPr>
            <a:xfrm rot="16200000">
              <a:off x="612531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1B3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54" name="Block Arc 53">
              <a:extLst>
                <a:ext uri="{FF2B5EF4-FFF2-40B4-BE49-F238E27FC236}">
                  <a16:creationId xmlns:a16="http://schemas.microsoft.com/office/drawing/2014/main" id="{FA231751-187F-795B-CF1A-161E63C7455C}"/>
                </a:ext>
              </a:extLst>
            </p:cNvPr>
            <p:cNvSpPr/>
            <p:nvPr/>
          </p:nvSpPr>
          <p:spPr>
            <a:xfrm rot="5400000" flipH="1">
              <a:off x="619790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EF7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0424EEC-D21D-7F41-F5B8-5CC40FFD8B15}"/>
              </a:ext>
            </a:extLst>
          </p:cNvPr>
          <p:cNvGrpSpPr/>
          <p:nvPr/>
        </p:nvGrpSpPr>
        <p:grpSpPr>
          <a:xfrm rot="10800000">
            <a:off x="598448" y="3339000"/>
            <a:ext cx="180000" cy="180000"/>
            <a:chOff x="624731" y="1669109"/>
            <a:chExt cx="512303" cy="529443"/>
          </a:xfrm>
        </p:grpSpPr>
        <p:sp>
          <p:nvSpPr>
            <p:cNvPr id="56" name="Block Arc 55">
              <a:extLst>
                <a:ext uri="{FF2B5EF4-FFF2-40B4-BE49-F238E27FC236}">
                  <a16:creationId xmlns:a16="http://schemas.microsoft.com/office/drawing/2014/main" id="{8EFA8065-9C00-497E-C5FA-114A4309CD9E}"/>
                </a:ext>
              </a:extLst>
            </p:cNvPr>
            <p:cNvSpPr/>
            <p:nvPr/>
          </p:nvSpPr>
          <p:spPr>
            <a:xfrm rot="16200000">
              <a:off x="612531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1B3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57" name="Block Arc 56">
              <a:extLst>
                <a:ext uri="{FF2B5EF4-FFF2-40B4-BE49-F238E27FC236}">
                  <a16:creationId xmlns:a16="http://schemas.microsoft.com/office/drawing/2014/main" id="{90057ECE-9ADC-EFDB-7D48-0ED5AF15B821}"/>
                </a:ext>
              </a:extLst>
            </p:cNvPr>
            <p:cNvSpPr/>
            <p:nvPr/>
          </p:nvSpPr>
          <p:spPr>
            <a:xfrm rot="5400000" flipH="1">
              <a:off x="619790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EF7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6E2FEC3-17C7-16A2-A0BF-BE05477FC45F}"/>
              </a:ext>
            </a:extLst>
          </p:cNvPr>
          <p:cNvGrpSpPr/>
          <p:nvPr/>
        </p:nvGrpSpPr>
        <p:grpSpPr>
          <a:xfrm rot="10800000">
            <a:off x="598448" y="4470841"/>
            <a:ext cx="180000" cy="180000"/>
            <a:chOff x="624731" y="1669109"/>
            <a:chExt cx="512303" cy="529443"/>
          </a:xfrm>
        </p:grpSpPr>
        <p:sp>
          <p:nvSpPr>
            <p:cNvPr id="59" name="Block Arc 58">
              <a:extLst>
                <a:ext uri="{FF2B5EF4-FFF2-40B4-BE49-F238E27FC236}">
                  <a16:creationId xmlns:a16="http://schemas.microsoft.com/office/drawing/2014/main" id="{D0E13F56-8FF2-79E1-CCDC-E648A42AB72D}"/>
                </a:ext>
              </a:extLst>
            </p:cNvPr>
            <p:cNvSpPr/>
            <p:nvPr/>
          </p:nvSpPr>
          <p:spPr>
            <a:xfrm rot="16200000">
              <a:off x="612531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1B3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60" name="Block Arc 59">
              <a:extLst>
                <a:ext uri="{FF2B5EF4-FFF2-40B4-BE49-F238E27FC236}">
                  <a16:creationId xmlns:a16="http://schemas.microsoft.com/office/drawing/2014/main" id="{85DC8F6B-2879-E3D6-D159-97372D88BD4B}"/>
                </a:ext>
              </a:extLst>
            </p:cNvPr>
            <p:cNvSpPr/>
            <p:nvPr/>
          </p:nvSpPr>
          <p:spPr>
            <a:xfrm rot="5400000" flipH="1">
              <a:off x="619790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EF7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953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FD2C74-1CAA-4A81-B9C4-3EC49A95CB70}"/>
              </a:ext>
            </a:extLst>
          </p:cNvPr>
          <p:cNvSpPr/>
          <p:nvPr/>
        </p:nvSpPr>
        <p:spPr>
          <a:xfrm>
            <a:off x="0" y="0"/>
            <a:ext cx="9753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2EE5F2A-AA98-4624-B27D-10BF184A6C41}"/>
              </a:ext>
            </a:extLst>
          </p:cNvPr>
          <p:cNvSpPr/>
          <p:nvPr/>
        </p:nvSpPr>
        <p:spPr>
          <a:xfrm>
            <a:off x="7486650" y="0"/>
            <a:ext cx="4724400" cy="2609850"/>
          </a:xfrm>
          <a:custGeom>
            <a:avLst/>
            <a:gdLst>
              <a:gd name="connsiteX0" fmla="*/ 22288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266950 w 4724400"/>
              <a:gd name="connsiteY4" fmla="*/ 38100 h 2609850"/>
              <a:gd name="connsiteX5" fmla="*/ 2228850 w 4724400"/>
              <a:gd name="connsiteY5" fmla="*/ 0 h 260985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2266950 w 4724400"/>
              <a:gd name="connsiteY4" fmla="*/ 19050 h 2590800"/>
              <a:gd name="connsiteX5" fmla="*/ 1949450 w 4724400"/>
              <a:gd name="connsiteY5" fmla="*/ 95250 h 259080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1949450 w 4724400"/>
              <a:gd name="connsiteY4" fmla="*/ 95250 h 2590800"/>
              <a:gd name="connsiteX0" fmla="*/ 20891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089150 w 4724400"/>
              <a:gd name="connsiteY4" fmla="*/ 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400" h="2609850">
                <a:moveTo>
                  <a:pt x="2089150" y="0"/>
                </a:moveTo>
                <a:lnTo>
                  <a:pt x="0" y="990600"/>
                </a:lnTo>
                <a:lnTo>
                  <a:pt x="4724400" y="2609850"/>
                </a:lnTo>
                <a:lnTo>
                  <a:pt x="4705350" y="19050"/>
                </a:lnTo>
                <a:lnTo>
                  <a:pt x="208915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C88978-323D-4FAD-8178-697C6C3FF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074831" y="16152"/>
            <a:ext cx="3121703" cy="279448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58F3F6F-DD56-4A82-97FD-7271C02422A4}"/>
              </a:ext>
            </a:extLst>
          </p:cNvPr>
          <p:cNvSpPr/>
          <p:nvPr/>
        </p:nvSpPr>
        <p:spPr>
          <a:xfrm flipH="1" flipV="1">
            <a:off x="0" y="6096000"/>
            <a:ext cx="2381250" cy="762000"/>
          </a:xfrm>
          <a:custGeom>
            <a:avLst/>
            <a:gdLst>
              <a:gd name="connsiteX0" fmla="*/ 0 w 2381250"/>
              <a:gd name="connsiteY0" fmla="*/ 0 h 762000"/>
              <a:gd name="connsiteX1" fmla="*/ 2381250 w 2381250"/>
              <a:gd name="connsiteY1" fmla="*/ 0 h 762000"/>
              <a:gd name="connsiteX2" fmla="*/ 2381250 w 2381250"/>
              <a:gd name="connsiteY2" fmla="*/ 762000 h 762000"/>
              <a:gd name="connsiteX3" fmla="*/ 0 w 2381250"/>
              <a:gd name="connsiteY3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0" h="762000">
                <a:moveTo>
                  <a:pt x="0" y="0"/>
                </a:moveTo>
                <a:lnTo>
                  <a:pt x="2381250" y="0"/>
                </a:lnTo>
                <a:lnTo>
                  <a:pt x="2381250" y="762000"/>
                </a:lnTo>
                <a:lnTo>
                  <a:pt x="0" y="0"/>
                </a:lnTo>
                <a:close/>
              </a:path>
            </a:pathLst>
          </a:custGeom>
          <a:solidFill>
            <a:srgbClr val="EF7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80DD9A-6E69-4166-832D-96C004436A20}"/>
              </a:ext>
            </a:extLst>
          </p:cNvPr>
          <p:cNvSpPr txBox="1"/>
          <p:nvPr/>
        </p:nvSpPr>
        <p:spPr>
          <a:xfrm>
            <a:off x="378277" y="441352"/>
            <a:ext cx="42334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" b="1">
                <a:solidFill>
                  <a:srgbClr val="1B3F90"/>
                </a:solidFill>
              </a:rPr>
              <a:t>Ease of Doing Business !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6E6059B-9158-44BB-8D50-AED92E8440D3}"/>
              </a:ext>
            </a:extLst>
          </p:cNvPr>
          <p:cNvSpPr/>
          <p:nvPr/>
        </p:nvSpPr>
        <p:spPr>
          <a:xfrm>
            <a:off x="9442450" y="-5081"/>
            <a:ext cx="2752725" cy="66675"/>
          </a:xfrm>
          <a:custGeom>
            <a:avLst/>
            <a:gdLst>
              <a:gd name="connsiteX0" fmla="*/ 22288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266950 w 4724400"/>
              <a:gd name="connsiteY4" fmla="*/ 38100 h 2609850"/>
              <a:gd name="connsiteX5" fmla="*/ 2228850 w 4724400"/>
              <a:gd name="connsiteY5" fmla="*/ 0 h 260985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2266950 w 4724400"/>
              <a:gd name="connsiteY4" fmla="*/ 19050 h 2590800"/>
              <a:gd name="connsiteX5" fmla="*/ 1949450 w 4724400"/>
              <a:gd name="connsiteY5" fmla="*/ 95250 h 259080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1949450 w 4724400"/>
              <a:gd name="connsiteY4" fmla="*/ 95250 h 2590800"/>
              <a:gd name="connsiteX0" fmla="*/ 20891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089150 w 4724400"/>
              <a:gd name="connsiteY4" fmla="*/ 0 h 2609850"/>
              <a:gd name="connsiteX0" fmla="*/ 120650 w 2755900"/>
              <a:gd name="connsiteY0" fmla="*/ 0 h 2609850"/>
              <a:gd name="connsiteX1" fmla="*/ 0 w 2755900"/>
              <a:gd name="connsiteY1" fmla="*/ 63500 h 2609850"/>
              <a:gd name="connsiteX2" fmla="*/ 2755900 w 2755900"/>
              <a:gd name="connsiteY2" fmla="*/ 2609850 h 2609850"/>
              <a:gd name="connsiteX3" fmla="*/ 2736850 w 2755900"/>
              <a:gd name="connsiteY3" fmla="*/ 19050 h 2609850"/>
              <a:gd name="connsiteX4" fmla="*/ 120650 w 2755900"/>
              <a:gd name="connsiteY4" fmla="*/ 0 h 2609850"/>
              <a:gd name="connsiteX0" fmla="*/ 120650 w 2743200"/>
              <a:gd name="connsiteY0" fmla="*/ 0 h 95250"/>
              <a:gd name="connsiteX1" fmla="*/ 0 w 2743200"/>
              <a:gd name="connsiteY1" fmla="*/ 63500 h 95250"/>
              <a:gd name="connsiteX2" fmla="*/ 2743200 w 2743200"/>
              <a:gd name="connsiteY2" fmla="*/ 95250 h 95250"/>
              <a:gd name="connsiteX3" fmla="*/ 2736850 w 2743200"/>
              <a:gd name="connsiteY3" fmla="*/ 19050 h 95250"/>
              <a:gd name="connsiteX4" fmla="*/ 120650 w 2743200"/>
              <a:gd name="connsiteY4" fmla="*/ 0 h 95250"/>
              <a:gd name="connsiteX0" fmla="*/ 120650 w 2743200"/>
              <a:gd name="connsiteY0" fmla="*/ 0 h 95250"/>
              <a:gd name="connsiteX1" fmla="*/ 0 w 2743200"/>
              <a:gd name="connsiteY1" fmla="*/ 63500 h 95250"/>
              <a:gd name="connsiteX2" fmla="*/ 2743200 w 2743200"/>
              <a:gd name="connsiteY2" fmla="*/ 95250 h 95250"/>
              <a:gd name="connsiteX3" fmla="*/ 2736850 w 2743200"/>
              <a:gd name="connsiteY3" fmla="*/ 19050 h 95250"/>
              <a:gd name="connsiteX4" fmla="*/ 120650 w 2743200"/>
              <a:gd name="connsiteY4" fmla="*/ 0 h 95250"/>
              <a:gd name="connsiteX0" fmla="*/ 120650 w 2743200"/>
              <a:gd name="connsiteY0" fmla="*/ 0 h 85725"/>
              <a:gd name="connsiteX1" fmla="*/ 0 w 2743200"/>
              <a:gd name="connsiteY1" fmla="*/ 53975 h 85725"/>
              <a:gd name="connsiteX2" fmla="*/ 2743200 w 2743200"/>
              <a:gd name="connsiteY2" fmla="*/ 85725 h 85725"/>
              <a:gd name="connsiteX3" fmla="*/ 2736850 w 2743200"/>
              <a:gd name="connsiteY3" fmla="*/ 9525 h 85725"/>
              <a:gd name="connsiteX4" fmla="*/ 120650 w 2743200"/>
              <a:gd name="connsiteY4" fmla="*/ 0 h 85725"/>
              <a:gd name="connsiteX0" fmla="*/ 120650 w 2746375"/>
              <a:gd name="connsiteY0" fmla="*/ 0 h 85725"/>
              <a:gd name="connsiteX1" fmla="*/ 0 w 2746375"/>
              <a:gd name="connsiteY1" fmla="*/ 53975 h 85725"/>
              <a:gd name="connsiteX2" fmla="*/ 2743200 w 2746375"/>
              <a:gd name="connsiteY2" fmla="*/ 85725 h 85725"/>
              <a:gd name="connsiteX3" fmla="*/ 2746375 w 2746375"/>
              <a:gd name="connsiteY3" fmla="*/ 3175 h 85725"/>
              <a:gd name="connsiteX4" fmla="*/ 120650 w 2746375"/>
              <a:gd name="connsiteY4" fmla="*/ 0 h 85725"/>
              <a:gd name="connsiteX0" fmla="*/ 120650 w 2746375"/>
              <a:gd name="connsiteY0" fmla="*/ 0 h 66675"/>
              <a:gd name="connsiteX1" fmla="*/ 0 w 2746375"/>
              <a:gd name="connsiteY1" fmla="*/ 53975 h 66675"/>
              <a:gd name="connsiteX2" fmla="*/ 2743200 w 2746375"/>
              <a:gd name="connsiteY2" fmla="*/ 66675 h 66675"/>
              <a:gd name="connsiteX3" fmla="*/ 2746375 w 2746375"/>
              <a:gd name="connsiteY3" fmla="*/ 3175 h 66675"/>
              <a:gd name="connsiteX4" fmla="*/ 120650 w 2746375"/>
              <a:gd name="connsiteY4" fmla="*/ 0 h 66675"/>
              <a:gd name="connsiteX0" fmla="*/ 127000 w 2752725"/>
              <a:gd name="connsiteY0" fmla="*/ 0 h 66675"/>
              <a:gd name="connsiteX1" fmla="*/ 0 w 2752725"/>
              <a:gd name="connsiteY1" fmla="*/ 60325 h 66675"/>
              <a:gd name="connsiteX2" fmla="*/ 2749550 w 2752725"/>
              <a:gd name="connsiteY2" fmla="*/ 66675 h 66675"/>
              <a:gd name="connsiteX3" fmla="*/ 2752725 w 2752725"/>
              <a:gd name="connsiteY3" fmla="*/ 3175 h 66675"/>
              <a:gd name="connsiteX4" fmla="*/ 127000 w 2752725"/>
              <a:gd name="connsiteY4" fmla="*/ 0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2725" h="66675">
                <a:moveTo>
                  <a:pt x="127000" y="0"/>
                </a:moveTo>
                <a:cubicBezTo>
                  <a:pt x="83608" y="24342"/>
                  <a:pt x="40217" y="39158"/>
                  <a:pt x="0" y="60325"/>
                </a:cubicBezTo>
                <a:lnTo>
                  <a:pt x="2749550" y="66675"/>
                </a:lnTo>
                <a:lnTo>
                  <a:pt x="2752725" y="3175"/>
                </a:lnTo>
                <a:lnTo>
                  <a:pt x="127000" y="0"/>
                </a:lnTo>
                <a:close/>
              </a:path>
            </a:pathLst>
          </a:custGeom>
          <a:solidFill>
            <a:srgbClr val="EF7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48824F-76A6-44BC-9462-9F5B18FCB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097" y="4063520"/>
            <a:ext cx="3121703" cy="2794480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C5BC44A7-2CD1-BA92-B3AC-3C35FEE42E7F}"/>
              </a:ext>
            </a:extLst>
          </p:cNvPr>
          <p:cNvGrpSpPr/>
          <p:nvPr/>
        </p:nvGrpSpPr>
        <p:grpSpPr>
          <a:xfrm>
            <a:off x="4720874" y="1317293"/>
            <a:ext cx="7369331" cy="5073233"/>
            <a:chOff x="4720874" y="1167165"/>
            <a:chExt cx="7369331" cy="5073233"/>
          </a:xfrm>
        </p:grpSpPr>
        <p:sp>
          <p:nvSpPr>
            <p:cNvPr id="3" name="Shape">
              <a:extLst>
                <a:ext uri="{FF2B5EF4-FFF2-40B4-BE49-F238E27FC236}">
                  <a16:creationId xmlns:a16="http://schemas.microsoft.com/office/drawing/2014/main" id="{F2ED56C9-FADF-1149-304B-07BABD1E1845}"/>
                </a:ext>
              </a:extLst>
            </p:cNvPr>
            <p:cNvSpPr/>
            <p:nvPr/>
          </p:nvSpPr>
          <p:spPr>
            <a:xfrm>
              <a:off x="7642129" y="4750387"/>
              <a:ext cx="220404" cy="220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656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8944" y="21600"/>
                  </a:lnTo>
                  <a:cubicBezTo>
                    <a:pt x="4050" y="21431"/>
                    <a:pt x="0" y="17550"/>
                    <a:pt x="0" y="1265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" name="Shape">
              <a:extLst>
                <a:ext uri="{FF2B5EF4-FFF2-40B4-BE49-F238E27FC236}">
                  <a16:creationId xmlns:a16="http://schemas.microsoft.com/office/drawing/2014/main" id="{52EBDDB0-64BD-6C64-4CD3-234FB12DA042}"/>
                </a:ext>
              </a:extLst>
            </p:cNvPr>
            <p:cNvSpPr/>
            <p:nvPr/>
          </p:nvSpPr>
          <p:spPr>
            <a:xfrm>
              <a:off x="8210350" y="3424537"/>
              <a:ext cx="220404" cy="220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656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8944" y="21600"/>
                  </a:lnTo>
                  <a:cubicBezTo>
                    <a:pt x="4050" y="21600"/>
                    <a:pt x="0" y="17550"/>
                    <a:pt x="0" y="1265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735F70F5-DC6E-0810-D67D-D1546D1A0FA9}"/>
                </a:ext>
              </a:extLst>
            </p:cNvPr>
            <p:cNvSpPr/>
            <p:nvPr/>
          </p:nvSpPr>
          <p:spPr>
            <a:xfrm>
              <a:off x="7642129" y="2012595"/>
              <a:ext cx="220404" cy="220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656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8944" y="21600"/>
                  </a:lnTo>
                  <a:cubicBezTo>
                    <a:pt x="4050" y="21600"/>
                    <a:pt x="0" y="17550"/>
                    <a:pt x="0" y="12656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 sz="3000">
                <a:solidFill>
                  <a:srgbClr val="FFFFFF"/>
                </a:solidFill>
              </a:endParaRPr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EA59256A-449D-B1BB-9BA5-5CEFA0935FD9}"/>
                </a:ext>
              </a:extLst>
            </p:cNvPr>
            <p:cNvSpPr/>
            <p:nvPr/>
          </p:nvSpPr>
          <p:spPr>
            <a:xfrm>
              <a:off x="7974517" y="1206505"/>
              <a:ext cx="220404" cy="220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656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8944" y="21600"/>
                  </a:lnTo>
                  <a:cubicBezTo>
                    <a:pt x="4050" y="21600"/>
                    <a:pt x="0" y="17719"/>
                    <a:pt x="0" y="1265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E27EDC4C-F9CC-6319-BAD8-AEACF461E2C3}"/>
                </a:ext>
              </a:extLst>
            </p:cNvPr>
            <p:cNvSpPr/>
            <p:nvPr/>
          </p:nvSpPr>
          <p:spPr>
            <a:xfrm>
              <a:off x="7974517" y="5063522"/>
              <a:ext cx="220404" cy="220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656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8944" y="21600"/>
                  </a:lnTo>
                  <a:cubicBezTo>
                    <a:pt x="4050" y="21600"/>
                    <a:pt x="0" y="17550"/>
                    <a:pt x="0" y="1265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90528BCD-43B0-0930-F15D-F11DA8FE62B2}"/>
                </a:ext>
              </a:extLst>
            </p:cNvPr>
            <p:cNvSpPr/>
            <p:nvPr/>
          </p:nvSpPr>
          <p:spPr>
            <a:xfrm>
              <a:off x="6545431" y="4512518"/>
              <a:ext cx="220404" cy="220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656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8944" y="21600"/>
                  </a:lnTo>
                  <a:cubicBezTo>
                    <a:pt x="4050" y="21431"/>
                    <a:pt x="0" y="17550"/>
                    <a:pt x="0" y="1265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E2D1C4A2-777F-755C-6041-A8BA644EAA2A}"/>
                </a:ext>
              </a:extLst>
            </p:cNvPr>
            <p:cNvSpPr/>
            <p:nvPr/>
          </p:nvSpPr>
          <p:spPr>
            <a:xfrm>
              <a:off x="6545431" y="1774726"/>
              <a:ext cx="220404" cy="220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656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8944" y="21600"/>
                  </a:lnTo>
                  <a:cubicBezTo>
                    <a:pt x="4050" y="21600"/>
                    <a:pt x="0" y="17550"/>
                    <a:pt x="0" y="1265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48DCF86-B5FE-8589-5D4E-F5457F859263}"/>
                </a:ext>
              </a:extLst>
            </p:cNvPr>
            <p:cNvGrpSpPr/>
            <p:nvPr/>
          </p:nvGrpSpPr>
          <p:grpSpPr>
            <a:xfrm>
              <a:off x="9238335" y="1169017"/>
              <a:ext cx="2589198" cy="1041987"/>
              <a:chOff x="8921977" y="5081929"/>
              <a:chExt cx="3422886" cy="1041987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E9ECFE6-4CAB-9FE1-F4BE-A805905E467A}"/>
                  </a:ext>
                </a:extLst>
              </p:cNvPr>
              <p:cNvSpPr txBox="1"/>
              <p:nvPr/>
            </p:nvSpPr>
            <p:spPr>
              <a:xfrm>
                <a:off x="8921977" y="5081929"/>
                <a:ext cx="2937088" cy="369332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b="1" cap="all" noProof="1">
                    <a:solidFill>
                      <a:srgbClr val="1B3F90"/>
                    </a:solidFill>
                    <a:latin typeface="Mont"/>
                    <a:ea typeface="Source Sans Pro" panose="020B0503030403020204" pitchFamily="34" charset="0"/>
                  </a:rPr>
                  <a:t>PLI </a:t>
                </a:r>
                <a:r>
                  <a:rPr lang="en-US" b="1" noProof="1">
                    <a:solidFill>
                      <a:srgbClr val="1B3F90"/>
                    </a:solidFill>
                    <a:latin typeface="Mont"/>
                    <a:ea typeface="Source Sans Pro" panose="020B0503030403020204" pitchFamily="34" charset="0"/>
                  </a:rPr>
                  <a:t>Scheme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FF48CAC-FFE8-8E5D-F3AD-A19392D7A315}"/>
                  </a:ext>
                </a:extLst>
              </p:cNvPr>
              <p:cNvSpPr txBox="1"/>
              <p:nvPr/>
            </p:nvSpPr>
            <p:spPr>
              <a:xfrm>
                <a:off x="8929770" y="5385252"/>
                <a:ext cx="3415093" cy="738664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r>
                  <a:rPr lang="en-US" sz="1400">
                    <a:solidFill>
                      <a:srgbClr val="1B3F90"/>
                    </a:solidFill>
                    <a:latin typeface="Mont"/>
                    <a:ea typeface="Source Sans Pro" panose="020B0503030403020204" pitchFamily="34" charset="0"/>
                    <a:cs typeface="Tahoma" panose="020B0604030504040204" pitchFamily="34" charset="0"/>
                  </a:rPr>
                  <a:t>Boost domestic manufacturing, investments and export in the telecom and networking products</a:t>
                </a:r>
                <a:endParaRPr lang="en-US" sz="1400" noProof="1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12DFC90-6171-A5AC-A16E-EAFA8665AEBD}"/>
                </a:ext>
              </a:extLst>
            </p:cNvPr>
            <p:cNvGrpSpPr/>
            <p:nvPr/>
          </p:nvGrpSpPr>
          <p:grpSpPr>
            <a:xfrm>
              <a:off x="5442996" y="2638949"/>
              <a:ext cx="3088938" cy="794770"/>
              <a:chOff x="276992" y="2450803"/>
              <a:chExt cx="6781735" cy="794770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88BF836-96A2-64EA-2C84-F739B20BE588}"/>
                  </a:ext>
                </a:extLst>
              </p:cNvPr>
              <p:cNvSpPr txBox="1"/>
              <p:nvPr/>
            </p:nvSpPr>
            <p:spPr>
              <a:xfrm>
                <a:off x="276992" y="2450803"/>
                <a:ext cx="6781735" cy="338554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sz="1600" b="1" noProof="1">
                    <a:solidFill>
                      <a:srgbClr val="1B3F90"/>
                    </a:solidFill>
                    <a:latin typeface="Mont"/>
                    <a:ea typeface="Source Sans Pro" panose="020B0503030403020204" pitchFamily="34" charset="0"/>
                  </a:rPr>
                  <a:t>Direct Benefit Transfer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FD79212-EBD5-C970-87A7-C4B36FCB4258}"/>
                  </a:ext>
                </a:extLst>
              </p:cNvPr>
              <p:cNvSpPr txBox="1"/>
              <p:nvPr/>
            </p:nvSpPr>
            <p:spPr>
              <a:xfrm>
                <a:off x="340729" y="2722353"/>
                <a:ext cx="6205542" cy="523220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r>
                  <a:rPr lang="en-US" sz="1400" noProof="1">
                    <a:solidFill>
                      <a:srgbClr val="1B3F90"/>
                    </a:solidFill>
                    <a:latin typeface="Mont"/>
                    <a:ea typeface="Source Sans Pro" panose="020B0503030403020204" pitchFamily="34" charset="0"/>
                  </a:rPr>
                  <a:t>Aadhar based UPI transactions crossed </a:t>
                </a:r>
                <a:r>
                  <a:rPr lang="en-US" sz="1400" b="1" noProof="1">
                    <a:solidFill>
                      <a:srgbClr val="EF7F1A"/>
                    </a:solidFill>
                    <a:latin typeface="Mont"/>
                    <a:ea typeface="Source Sans Pro" panose="020B0503030403020204" pitchFamily="34" charset="0"/>
                  </a:rPr>
                  <a:t>6.5 bn</a:t>
                </a:r>
                <a:r>
                  <a:rPr lang="en-US" sz="1400" noProof="1">
                    <a:solidFill>
                      <a:srgbClr val="1B3F90"/>
                    </a:solidFill>
                    <a:latin typeface="Mont"/>
                    <a:ea typeface="Source Sans Pro" panose="020B0503030403020204" pitchFamily="34" charset="0"/>
                  </a:rPr>
                  <a:t>, valuing </a:t>
                </a:r>
                <a:r>
                  <a:rPr lang="en-US" sz="1400" b="1" noProof="1">
                    <a:solidFill>
                      <a:srgbClr val="EF7F1A"/>
                    </a:solidFill>
                    <a:latin typeface="Mont"/>
                    <a:ea typeface="Source Sans Pro" panose="020B0503030403020204" pitchFamily="34" charset="0"/>
                  </a:rPr>
                  <a:t>₹ 10.73 Lakh Crores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E64F34A-1732-B169-9661-D10A9E806149}"/>
                </a:ext>
              </a:extLst>
            </p:cNvPr>
            <p:cNvGrpSpPr/>
            <p:nvPr/>
          </p:nvGrpSpPr>
          <p:grpSpPr>
            <a:xfrm>
              <a:off x="5461301" y="1167165"/>
              <a:ext cx="2647103" cy="1029937"/>
              <a:chOff x="320292" y="1401927"/>
              <a:chExt cx="4082385" cy="547568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8D0BCF6-277A-9335-84E4-76C1355A42A9}"/>
                  </a:ext>
                </a:extLst>
              </p:cNvPr>
              <p:cNvSpPr txBox="1"/>
              <p:nvPr/>
            </p:nvSpPr>
            <p:spPr>
              <a:xfrm>
                <a:off x="332937" y="1401927"/>
                <a:ext cx="3330564" cy="196356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b="1" noProof="1">
                    <a:solidFill>
                      <a:srgbClr val="1B3F90"/>
                    </a:solidFill>
                    <a:latin typeface="Mont"/>
                    <a:ea typeface="Source Sans Pro" panose="020B0503030403020204" pitchFamily="34" charset="0"/>
                  </a:rPr>
                  <a:t>Infrastructure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29C51E1-B337-65B6-330D-245D1DBD0038}"/>
                  </a:ext>
                </a:extLst>
              </p:cNvPr>
              <p:cNvSpPr txBox="1"/>
              <p:nvPr/>
            </p:nvSpPr>
            <p:spPr>
              <a:xfrm>
                <a:off x="320292" y="1556783"/>
                <a:ext cx="4082385" cy="392712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r>
                  <a:rPr lang="en-US" sz="1400" noProof="1">
                    <a:solidFill>
                      <a:srgbClr val="1B3F90"/>
                    </a:solidFill>
                    <a:latin typeface="Mont"/>
                    <a:ea typeface="Source Sans Pro" panose="020B0503030403020204" pitchFamily="34" charset="0"/>
                  </a:rPr>
                  <a:t>National single window logistics portal. UDAN scheme, Ports, DFT-DFC, GATI Shakti, Gift City - IFSC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F1014B8-CD07-8D29-8BD2-4ECB4C64308E}"/>
                </a:ext>
              </a:extLst>
            </p:cNvPr>
            <p:cNvGrpSpPr/>
            <p:nvPr/>
          </p:nvGrpSpPr>
          <p:grpSpPr>
            <a:xfrm>
              <a:off x="9280766" y="2601771"/>
              <a:ext cx="2581266" cy="1041987"/>
              <a:chOff x="8921977" y="5081929"/>
              <a:chExt cx="3763674" cy="1041987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BCD154C-3B62-19F8-80B3-613D642025E3}"/>
                  </a:ext>
                </a:extLst>
              </p:cNvPr>
              <p:cNvSpPr txBox="1"/>
              <p:nvPr/>
            </p:nvSpPr>
            <p:spPr>
              <a:xfrm>
                <a:off x="8921977" y="5081929"/>
                <a:ext cx="2937088" cy="369332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b="1" cap="all" noProof="1">
                    <a:solidFill>
                      <a:srgbClr val="1B3F90"/>
                    </a:solidFill>
                    <a:latin typeface="Mont"/>
                    <a:ea typeface="Source Sans Pro" panose="020B0503030403020204" pitchFamily="34" charset="0"/>
                  </a:rPr>
                  <a:t>IBC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80E37FC-66C6-A069-ED21-2DA254747B41}"/>
                  </a:ext>
                </a:extLst>
              </p:cNvPr>
              <p:cNvSpPr txBox="1"/>
              <p:nvPr/>
            </p:nvSpPr>
            <p:spPr>
              <a:xfrm>
                <a:off x="8929772" y="5385252"/>
                <a:ext cx="3755879" cy="738664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r>
                  <a:rPr lang="en-US" sz="1400">
                    <a:solidFill>
                      <a:srgbClr val="1B3F90"/>
                    </a:solidFill>
                    <a:latin typeface="Mont"/>
                    <a:ea typeface="Source Sans Pro" panose="020B0503030403020204" pitchFamily="34" charset="0"/>
                  </a:rPr>
                  <a:t>Insolvency and Bankruptcy Code – one stop solution for resolving insolvencies</a:t>
                </a:r>
                <a:endParaRPr lang="en-US" sz="1400" noProof="1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</a:endParaRPr>
              </a:p>
            </p:txBody>
          </p:sp>
        </p:grpSp>
        <p:pic>
          <p:nvPicPr>
            <p:cNvPr id="22" name="Graphic 21" descr="Internet Banking outline">
              <a:extLst>
                <a:ext uri="{FF2B5EF4-FFF2-40B4-BE49-F238E27FC236}">
                  <a16:creationId xmlns:a16="http://schemas.microsoft.com/office/drawing/2014/main" id="{5FD2803F-24D6-7923-5E16-52C9B7E6C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0874" y="2684057"/>
              <a:ext cx="540000" cy="540000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7C67BE7-721B-BF15-6684-7B1E01703182}"/>
                </a:ext>
              </a:extLst>
            </p:cNvPr>
            <p:cNvGrpSpPr/>
            <p:nvPr/>
          </p:nvGrpSpPr>
          <p:grpSpPr>
            <a:xfrm>
              <a:off x="5380834" y="3850899"/>
              <a:ext cx="2784413" cy="2299690"/>
              <a:chOff x="8921975" y="5132865"/>
              <a:chExt cx="5040740" cy="2162771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A943BC2-ABEE-4BF7-8EF1-BF1103EEEB13}"/>
                  </a:ext>
                </a:extLst>
              </p:cNvPr>
              <p:cNvSpPr txBox="1"/>
              <p:nvPr/>
            </p:nvSpPr>
            <p:spPr>
              <a:xfrm>
                <a:off x="8921975" y="5132865"/>
                <a:ext cx="5040740" cy="318396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sz="1600" b="1" noProof="1">
                    <a:solidFill>
                      <a:srgbClr val="1B3F90"/>
                    </a:solidFill>
                    <a:latin typeface="Mont"/>
                    <a:ea typeface="Source Sans Pro" panose="020B0503030403020204" pitchFamily="34" charset="0"/>
                  </a:rPr>
                  <a:t>Corporate Tax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653B7B7-2D7F-9E54-91E6-5314D5FE694A}"/>
                  </a:ext>
                </a:extLst>
              </p:cNvPr>
              <p:cNvSpPr txBox="1"/>
              <p:nvPr/>
            </p:nvSpPr>
            <p:spPr>
              <a:xfrm>
                <a:off x="8929770" y="5385252"/>
                <a:ext cx="4930039" cy="1910384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r>
                  <a:rPr lang="en-US" sz="1400" noProof="1">
                    <a:solidFill>
                      <a:srgbClr val="1B3F90"/>
                    </a:solidFill>
                    <a:latin typeface="Mont"/>
                    <a:ea typeface="Source Sans Pro" panose="020B0503030403020204" pitchFamily="34" charset="0"/>
                  </a:rPr>
                  <a:t>Path breaking Income Tax reforms  rates </a:t>
                </a:r>
                <a:br>
                  <a:rPr lang="en-US" sz="1400" b="1" noProof="1">
                    <a:solidFill>
                      <a:srgbClr val="1B3F90"/>
                    </a:solidFill>
                    <a:latin typeface="Mont"/>
                    <a:ea typeface="Source Sans Pro" panose="020B0503030403020204" pitchFamily="34" charset="0"/>
                  </a:rPr>
                </a:br>
                <a:endParaRPr lang="en-US" sz="1400" b="1" noProof="1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</a:endParaRPr>
              </a:p>
              <a:p>
                <a:r>
                  <a:rPr lang="en-US" sz="1400" b="1" noProof="1">
                    <a:solidFill>
                      <a:srgbClr val="1B3F90"/>
                    </a:solidFill>
                    <a:latin typeface="Mont"/>
                    <a:ea typeface="Source Sans Pro" panose="020B0503030403020204" pitchFamily="34" charset="0"/>
                  </a:rPr>
                  <a:t>- </a:t>
                </a:r>
                <a:r>
                  <a:rPr lang="en-US" sz="1400" b="1" noProof="1">
                    <a:solidFill>
                      <a:srgbClr val="EF7F1A"/>
                    </a:solidFill>
                    <a:latin typeface="Mont"/>
                    <a:ea typeface="Source Sans Pro" panose="020B0503030403020204" pitchFamily="34" charset="0"/>
                  </a:rPr>
                  <a:t>17%</a:t>
                </a:r>
                <a:r>
                  <a:rPr lang="en-US" sz="1400" b="1" noProof="1">
                    <a:solidFill>
                      <a:srgbClr val="1B3F90"/>
                    </a:solidFill>
                    <a:latin typeface="Mont"/>
                    <a:ea typeface="Source Sans Pro" panose="020B0503030403020204" pitchFamily="34" charset="0"/>
                  </a:rPr>
                  <a:t> - </a:t>
                </a:r>
                <a:r>
                  <a:rPr lang="en-US" sz="1400" noProof="1">
                    <a:solidFill>
                      <a:srgbClr val="1B3F90"/>
                    </a:solidFill>
                    <a:latin typeface="Mont"/>
                    <a:ea typeface="Source Sans Pro" panose="020B0503030403020204" pitchFamily="34" charset="0"/>
                  </a:rPr>
                  <a:t>New Manufacturing company incorporated before 31 March 2024</a:t>
                </a:r>
                <a:br>
                  <a:rPr lang="en-US" sz="1400" b="1" noProof="1">
                    <a:solidFill>
                      <a:srgbClr val="1B3F90"/>
                    </a:solidFill>
                    <a:latin typeface="Mont"/>
                    <a:ea typeface="Source Sans Pro" panose="020B0503030403020204" pitchFamily="34" charset="0"/>
                  </a:rPr>
                </a:br>
                <a:br>
                  <a:rPr lang="en-US" sz="1400" b="1" noProof="1">
                    <a:solidFill>
                      <a:srgbClr val="1B3F90"/>
                    </a:solidFill>
                    <a:latin typeface="Mont"/>
                    <a:ea typeface="Source Sans Pro" panose="020B0503030403020204" pitchFamily="34" charset="0"/>
                  </a:rPr>
                </a:br>
                <a:r>
                  <a:rPr lang="en-US" sz="1400" b="1" noProof="1">
                    <a:solidFill>
                      <a:srgbClr val="1B3F90"/>
                    </a:solidFill>
                    <a:latin typeface="Mont"/>
                    <a:ea typeface="Source Sans Pro" panose="020B0503030403020204" pitchFamily="34" charset="0"/>
                  </a:rPr>
                  <a:t>- </a:t>
                </a:r>
                <a:r>
                  <a:rPr lang="en-US" sz="1400" b="1" noProof="1">
                    <a:solidFill>
                      <a:srgbClr val="EF7F1A"/>
                    </a:solidFill>
                    <a:latin typeface="Mont"/>
                    <a:ea typeface="Source Sans Pro" panose="020B0503030403020204" pitchFamily="34" charset="0"/>
                  </a:rPr>
                  <a:t>25%</a:t>
                </a:r>
                <a:r>
                  <a:rPr lang="en-US" sz="1400" b="1" noProof="1">
                    <a:solidFill>
                      <a:srgbClr val="1B3F90"/>
                    </a:solidFill>
                    <a:latin typeface="Mont"/>
                    <a:ea typeface="Source Sans Pro" panose="020B0503030403020204" pitchFamily="34" charset="0"/>
                  </a:rPr>
                  <a:t> - </a:t>
                </a:r>
                <a:r>
                  <a:rPr lang="en-US" sz="1400" noProof="1">
                    <a:solidFill>
                      <a:srgbClr val="1B3F90"/>
                    </a:solidFill>
                    <a:latin typeface="Mont"/>
                    <a:ea typeface="Source Sans Pro" panose="020B0503030403020204" pitchFamily="34" charset="0"/>
                  </a:rPr>
                  <a:t>Domestic Company not claiming any deductions or exemptions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1783FA4-6493-90DF-948B-C02503BA8616}"/>
                </a:ext>
              </a:extLst>
            </p:cNvPr>
            <p:cNvGrpSpPr/>
            <p:nvPr/>
          </p:nvGrpSpPr>
          <p:grpSpPr>
            <a:xfrm>
              <a:off x="9221723" y="3803108"/>
              <a:ext cx="2581266" cy="1041987"/>
              <a:chOff x="8921977" y="5081929"/>
              <a:chExt cx="3763672" cy="1041987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6073AA7-58C6-3402-951B-1651200C11B9}"/>
                  </a:ext>
                </a:extLst>
              </p:cNvPr>
              <p:cNvSpPr txBox="1"/>
              <p:nvPr/>
            </p:nvSpPr>
            <p:spPr>
              <a:xfrm>
                <a:off x="8921977" y="5081929"/>
                <a:ext cx="2937088" cy="369332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b="1" cap="all" noProof="1">
                    <a:solidFill>
                      <a:srgbClr val="1B3F90"/>
                    </a:solidFill>
                    <a:latin typeface="Mont"/>
                    <a:ea typeface="Source Sans Pro" panose="020B0503030403020204" pitchFamily="34" charset="0"/>
                  </a:rPr>
                  <a:t>GST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B992263-A5BF-FA90-D85E-D346731C5136}"/>
                  </a:ext>
                </a:extLst>
              </p:cNvPr>
              <p:cNvSpPr txBox="1"/>
              <p:nvPr/>
            </p:nvSpPr>
            <p:spPr>
              <a:xfrm>
                <a:off x="8929772" y="5385252"/>
                <a:ext cx="3755877" cy="738664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r>
                  <a:rPr lang="en-US" sz="1400">
                    <a:solidFill>
                      <a:srgbClr val="1B3F90"/>
                    </a:solidFill>
                    <a:latin typeface="Mont"/>
                    <a:ea typeface="Source Sans Pro" panose="020B0503030403020204" pitchFamily="34" charset="0"/>
                    <a:cs typeface="Tahoma" panose="020B0604030504040204" pitchFamily="34" charset="0"/>
                  </a:rPr>
                  <a:t>More than </a:t>
                </a:r>
                <a:r>
                  <a:rPr lang="en-US" sz="1400" b="1">
                    <a:solidFill>
                      <a:srgbClr val="EF7F1A"/>
                    </a:solidFill>
                    <a:latin typeface="Mont"/>
                    <a:ea typeface="Source Sans Pro" panose="020B0503030403020204" pitchFamily="34" charset="0"/>
                    <a:cs typeface="Tahoma" panose="020B0604030504040204" pitchFamily="34" charset="0"/>
                  </a:rPr>
                  <a:t>17</a:t>
                </a:r>
                <a:r>
                  <a:rPr lang="en-US" sz="1400">
                    <a:solidFill>
                      <a:srgbClr val="1B3F90"/>
                    </a:solidFill>
                    <a:latin typeface="Mont"/>
                    <a:ea typeface="Source Sans Pro" panose="020B0503030403020204" pitchFamily="34" charset="0"/>
                    <a:cs typeface="Tahoma" panose="020B0604030504040204" pitchFamily="34" charset="0"/>
                  </a:rPr>
                  <a:t> Indirect taxes merged into “One Nation One Tax” – GST</a:t>
                </a:r>
                <a:endParaRPr lang="en-US" sz="1400" noProof="1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</a:endParaRPr>
              </a:p>
            </p:txBody>
          </p:sp>
        </p:grpSp>
        <p:grpSp>
          <p:nvGrpSpPr>
            <p:cNvPr id="25" name="Graphic 12" descr="Database">
              <a:extLst>
                <a:ext uri="{FF2B5EF4-FFF2-40B4-BE49-F238E27FC236}">
                  <a16:creationId xmlns:a16="http://schemas.microsoft.com/office/drawing/2014/main" id="{07D1747E-9EAF-FDBC-B5D0-EB5296080AB3}"/>
                </a:ext>
              </a:extLst>
            </p:cNvPr>
            <p:cNvGrpSpPr/>
            <p:nvPr/>
          </p:nvGrpSpPr>
          <p:grpSpPr>
            <a:xfrm>
              <a:off x="4860522" y="3891972"/>
              <a:ext cx="396000" cy="539999"/>
              <a:chOff x="4540156" y="4897501"/>
              <a:chExt cx="270276" cy="366803"/>
            </a:xfrm>
            <a:solidFill>
              <a:srgbClr val="3E5B2A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52ED82D-44EB-2D03-2A1E-D9306BED3322}"/>
                  </a:ext>
                </a:extLst>
              </p:cNvPr>
              <p:cNvSpPr/>
              <p:nvPr/>
            </p:nvSpPr>
            <p:spPr>
              <a:xfrm>
                <a:off x="4540156" y="4897501"/>
                <a:ext cx="270276" cy="77221"/>
              </a:xfrm>
              <a:custGeom>
                <a:avLst/>
                <a:gdLst>
                  <a:gd name="connsiteX0" fmla="*/ 270276 w 270276"/>
                  <a:gd name="connsiteY0" fmla="*/ 38611 h 77221"/>
                  <a:gd name="connsiteX1" fmla="*/ 135138 w 270276"/>
                  <a:gd name="connsiteY1" fmla="*/ 77222 h 77221"/>
                  <a:gd name="connsiteX2" fmla="*/ 0 w 270276"/>
                  <a:gd name="connsiteY2" fmla="*/ 38611 h 77221"/>
                  <a:gd name="connsiteX3" fmla="*/ 135138 w 270276"/>
                  <a:gd name="connsiteY3" fmla="*/ 0 h 77221"/>
                  <a:gd name="connsiteX4" fmla="*/ 270276 w 270276"/>
                  <a:gd name="connsiteY4" fmla="*/ 38611 h 77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276" h="77221">
                    <a:moveTo>
                      <a:pt x="270276" y="38611"/>
                    </a:moveTo>
                    <a:cubicBezTo>
                      <a:pt x="270276" y="59935"/>
                      <a:pt x="209773" y="77222"/>
                      <a:pt x="135138" y="77222"/>
                    </a:cubicBezTo>
                    <a:cubicBezTo>
                      <a:pt x="60503" y="77222"/>
                      <a:pt x="0" y="59935"/>
                      <a:pt x="0" y="38611"/>
                    </a:cubicBezTo>
                    <a:cubicBezTo>
                      <a:pt x="0" y="17287"/>
                      <a:pt x="60503" y="0"/>
                      <a:pt x="135138" y="0"/>
                    </a:cubicBezTo>
                    <a:cubicBezTo>
                      <a:pt x="209773" y="0"/>
                      <a:pt x="270276" y="17287"/>
                      <a:pt x="270276" y="38611"/>
                    </a:cubicBezTo>
                    <a:close/>
                  </a:path>
                </a:pathLst>
              </a:custGeom>
              <a:solidFill>
                <a:srgbClr val="1B3F90"/>
              </a:solidFill>
              <a:ln w="4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93A1AE6F-E819-65A5-8883-135B795D0BF7}"/>
                  </a:ext>
                </a:extLst>
              </p:cNvPr>
              <p:cNvSpPr/>
              <p:nvPr/>
            </p:nvSpPr>
            <p:spPr>
              <a:xfrm>
                <a:off x="4540156" y="4955418"/>
                <a:ext cx="270276" cy="115832"/>
              </a:xfrm>
              <a:custGeom>
                <a:avLst/>
                <a:gdLst>
                  <a:gd name="connsiteX0" fmla="*/ 231666 w 270276"/>
                  <a:gd name="connsiteY0" fmla="*/ 77222 h 115832"/>
                  <a:gd name="connsiteX1" fmla="*/ 222013 w 270276"/>
                  <a:gd name="connsiteY1" fmla="*/ 67569 h 115832"/>
                  <a:gd name="connsiteX2" fmla="*/ 231666 w 270276"/>
                  <a:gd name="connsiteY2" fmla="*/ 57916 h 115832"/>
                  <a:gd name="connsiteX3" fmla="*/ 241318 w 270276"/>
                  <a:gd name="connsiteY3" fmla="*/ 67569 h 115832"/>
                  <a:gd name="connsiteX4" fmla="*/ 231666 w 270276"/>
                  <a:gd name="connsiteY4" fmla="*/ 77222 h 115832"/>
                  <a:gd name="connsiteX5" fmla="*/ 135138 w 270276"/>
                  <a:gd name="connsiteY5" fmla="*/ 38611 h 115832"/>
                  <a:gd name="connsiteX6" fmla="*/ 0 w 270276"/>
                  <a:gd name="connsiteY6" fmla="*/ 0 h 115832"/>
                  <a:gd name="connsiteX7" fmla="*/ 0 w 270276"/>
                  <a:gd name="connsiteY7" fmla="*/ 77222 h 115832"/>
                  <a:gd name="connsiteX8" fmla="*/ 135138 w 270276"/>
                  <a:gd name="connsiteY8" fmla="*/ 115833 h 115832"/>
                  <a:gd name="connsiteX9" fmla="*/ 270276 w 270276"/>
                  <a:gd name="connsiteY9" fmla="*/ 77222 h 115832"/>
                  <a:gd name="connsiteX10" fmla="*/ 270276 w 270276"/>
                  <a:gd name="connsiteY10" fmla="*/ 0 h 115832"/>
                  <a:gd name="connsiteX11" fmla="*/ 135138 w 270276"/>
                  <a:gd name="connsiteY11" fmla="*/ 38611 h 115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0276" h="115832">
                    <a:moveTo>
                      <a:pt x="231666" y="77222"/>
                    </a:moveTo>
                    <a:cubicBezTo>
                      <a:pt x="225874" y="77222"/>
                      <a:pt x="222013" y="73361"/>
                      <a:pt x="222013" y="67569"/>
                    </a:cubicBezTo>
                    <a:cubicBezTo>
                      <a:pt x="222013" y="61777"/>
                      <a:pt x="225874" y="57916"/>
                      <a:pt x="231666" y="57916"/>
                    </a:cubicBezTo>
                    <a:cubicBezTo>
                      <a:pt x="237457" y="57916"/>
                      <a:pt x="241318" y="61777"/>
                      <a:pt x="241318" y="67569"/>
                    </a:cubicBezTo>
                    <a:cubicBezTo>
                      <a:pt x="241318" y="73361"/>
                      <a:pt x="237457" y="77222"/>
                      <a:pt x="231666" y="77222"/>
                    </a:cubicBezTo>
                    <a:close/>
                    <a:moveTo>
                      <a:pt x="135138" y="38611"/>
                    </a:moveTo>
                    <a:cubicBezTo>
                      <a:pt x="60812" y="38611"/>
                      <a:pt x="0" y="21236"/>
                      <a:pt x="0" y="0"/>
                    </a:cubicBezTo>
                    <a:lnTo>
                      <a:pt x="0" y="77222"/>
                    </a:lnTo>
                    <a:cubicBezTo>
                      <a:pt x="0" y="98458"/>
                      <a:pt x="60812" y="115833"/>
                      <a:pt x="135138" y="115833"/>
                    </a:cubicBezTo>
                    <a:cubicBezTo>
                      <a:pt x="209464" y="115833"/>
                      <a:pt x="270276" y="98458"/>
                      <a:pt x="270276" y="77222"/>
                    </a:cubicBezTo>
                    <a:lnTo>
                      <a:pt x="270276" y="0"/>
                    </a:lnTo>
                    <a:cubicBezTo>
                      <a:pt x="270276" y="21236"/>
                      <a:pt x="209464" y="38611"/>
                      <a:pt x="135138" y="38611"/>
                    </a:cubicBezTo>
                    <a:close/>
                  </a:path>
                </a:pathLst>
              </a:custGeom>
              <a:solidFill>
                <a:srgbClr val="1B3F90"/>
              </a:solidFill>
              <a:ln w="4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A930F73-8003-F023-6684-B13C2DC220A5}"/>
                  </a:ext>
                </a:extLst>
              </p:cNvPr>
              <p:cNvSpPr/>
              <p:nvPr/>
            </p:nvSpPr>
            <p:spPr>
              <a:xfrm>
                <a:off x="4540156" y="5051945"/>
                <a:ext cx="270276" cy="115832"/>
              </a:xfrm>
              <a:custGeom>
                <a:avLst/>
                <a:gdLst>
                  <a:gd name="connsiteX0" fmla="*/ 231666 w 270276"/>
                  <a:gd name="connsiteY0" fmla="*/ 77222 h 115832"/>
                  <a:gd name="connsiteX1" fmla="*/ 222013 w 270276"/>
                  <a:gd name="connsiteY1" fmla="*/ 67569 h 115832"/>
                  <a:gd name="connsiteX2" fmla="*/ 231666 w 270276"/>
                  <a:gd name="connsiteY2" fmla="*/ 57916 h 115832"/>
                  <a:gd name="connsiteX3" fmla="*/ 241318 w 270276"/>
                  <a:gd name="connsiteY3" fmla="*/ 67569 h 115832"/>
                  <a:gd name="connsiteX4" fmla="*/ 231666 w 270276"/>
                  <a:gd name="connsiteY4" fmla="*/ 77222 h 115832"/>
                  <a:gd name="connsiteX5" fmla="*/ 135138 w 270276"/>
                  <a:gd name="connsiteY5" fmla="*/ 38611 h 115832"/>
                  <a:gd name="connsiteX6" fmla="*/ 0 w 270276"/>
                  <a:gd name="connsiteY6" fmla="*/ 0 h 115832"/>
                  <a:gd name="connsiteX7" fmla="*/ 0 w 270276"/>
                  <a:gd name="connsiteY7" fmla="*/ 77222 h 115832"/>
                  <a:gd name="connsiteX8" fmla="*/ 135138 w 270276"/>
                  <a:gd name="connsiteY8" fmla="*/ 115833 h 115832"/>
                  <a:gd name="connsiteX9" fmla="*/ 270276 w 270276"/>
                  <a:gd name="connsiteY9" fmla="*/ 77222 h 115832"/>
                  <a:gd name="connsiteX10" fmla="*/ 270276 w 270276"/>
                  <a:gd name="connsiteY10" fmla="*/ 0 h 115832"/>
                  <a:gd name="connsiteX11" fmla="*/ 135138 w 270276"/>
                  <a:gd name="connsiteY11" fmla="*/ 38611 h 115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0276" h="115832">
                    <a:moveTo>
                      <a:pt x="231666" y="77222"/>
                    </a:moveTo>
                    <a:cubicBezTo>
                      <a:pt x="225874" y="77222"/>
                      <a:pt x="222013" y="73361"/>
                      <a:pt x="222013" y="67569"/>
                    </a:cubicBezTo>
                    <a:cubicBezTo>
                      <a:pt x="222013" y="61777"/>
                      <a:pt x="225874" y="57916"/>
                      <a:pt x="231666" y="57916"/>
                    </a:cubicBezTo>
                    <a:cubicBezTo>
                      <a:pt x="237457" y="57916"/>
                      <a:pt x="241318" y="61777"/>
                      <a:pt x="241318" y="67569"/>
                    </a:cubicBezTo>
                    <a:cubicBezTo>
                      <a:pt x="241318" y="73361"/>
                      <a:pt x="237457" y="77222"/>
                      <a:pt x="231666" y="77222"/>
                    </a:cubicBezTo>
                    <a:close/>
                    <a:moveTo>
                      <a:pt x="135138" y="38611"/>
                    </a:moveTo>
                    <a:cubicBezTo>
                      <a:pt x="60812" y="38611"/>
                      <a:pt x="0" y="21236"/>
                      <a:pt x="0" y="0"/>
                    </a:cubicBezTo>
                    <a:lnTo>
                      <a:pt x="0" y="77222"/>
                    </a:lnTo>
                    <a:cubicBezTo>
                      <a:pt x="0" y="98458"/>
                      <a:pt x="60812" y="115833"/>
                      <a:pt x="135138" y="115833"/>
                    </a:cubicBezTo>
                    <a:cubicBezTo>
                      <a:pt x="209464" y="115833"/>
                      <a:pt x="270276" y="98458"/>
                      <a:pt x="270276" y="77222"/>
                    </a:cubicBezTo>
                    <a:lnTo>
                      <a:pt x="270276" y="0"/>
                    </a:lnTo>
                    <a:cubicBezTo>
                      <a:pt x="270276" y="21236"/>
                      <a:pt x="209464" y="38611"/>
                      <a:pt x="135138" y="38611"/>
                    </a:cubicBezTo>
                    <a:close/>
                  </a:path>
                </a:pathLst>
              </a:custGeom>
              <a:solidFill>
                <a:srgbClr val="1B3F90"/>
              </a:solidFill>
              <a:ln w="4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FD83EDF8-F5E4-6C70-323C-6CE8BDE9BDAA}"/>
                  </a:ext>
                </a:extLst>
              </p:cNvPr>
              <p:cNvSpPr/>
              <p:nvPr/>
            </p:nvSpPr>
            <p:spPr>
              <a:xfrm>
                <a:off x="4540156" y="5148472"/>
                <a:ext cx="270276" cy="115832"/>
              </a:xfrm>
              <a:custGeom>
                <a:avLst/>
                <a:gdLst>
                  <a:gd name="connsiteX0" fmla="*/ 231666 w 270276"/>
                  <a:gd name="connsiteY0" fmla="*/ 77222 h 115832"/>
                  <a:gd name="connsiteX1" fmla="*/ 222013 w 270276"/>
                  <a:gd name="connsiteY1" fmla="*/ 67569 h 115832"/>
                  <a:gd name="connsiteX2" fmla="*/ 231666 w 270276"/>
                  <a:gd name="connsiteY2" fmla="*/ 57916 h 115832"/>
                  <a:gd name="connsiteX3" fmla="*/ 241318 w 270276"/>
                  <a:gd name="connsiteY3" fmla="*/ 67569 h 115832"/>
                  <a:gd name="connsiteX4" fmla="*/ 231666 w 270276"/>
                  <a:gd name="connsiteY4" fmla="*/ 77222 h 115832"/>
                  <a:gd name="connsiteX5" fmla="*/ 135138 w 270276"/>
                  <a:gd name="connsiteY5" fmla="*/ 38611 h 115832"/>
                  <a:gd name="connsiteX6" fmla="*/ 0 w 270276"/>
                  <a:gd name="connsiteY6" fmla="*/ 0 h 115832"/>
                  <a:gd name="connsiteX7" fmla="*/ 0 w 270276"/>
                  <a:gd name="connsiteY7" fmla="*/ 77222 h 115832"/>
                  <a:gd name="connsiteX8" fmla="*/ 135138 w 270276"/>
                  <a:gd name="connsiteY8" fmla="*/ 115833 h 115832"/>
                  <a:gd name="connsiteX9" fmla="*/ 270276 w 270276"/>
                  <a:gd name="connsiteY9" fmla="*/ 77222 h 115832"/>
                  <a:gd name="connsiteX10" fmla="*/ 270276 w 270276"/>
                  <a:gd name="connsiteY10" fmla="*/ 0 h 115832"/>
                  <a:gd name="connsiteX11" fmla="*/ 135138 w 270276"/>
                  <a:gd name="connsiteY11" fmla="*/ 38611 h 115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0276" h="115832">
                    <a:moveTo>
                      <a:pt x="231666" y="77222"/>
                    </a:moveTo>
                    <a:cubicBezTo>
                      <a:pt x="225874" y="77222"/>
                      <a:pt x="222013" y="73361"/>
                      <a:pt x="222013" y="67569"/>
                    </a:cubicBezTo>
                    <a:cubicBezTo>
                      <a:pt x="222013" y="61777"/>
                      <a:pt x="225874" y="57916"/>
                      <a:pt x="231666" y="57916"/>
                    </a:cubicBezTo>
                    <a:cubicBezTo>
                      <a:pt x="237457" y="57916"/>
                      <a:pt x="241318" y="61777"/>
                      <a:pt x="241318" y="67569"/>
                    </a:cubicBezTo>
                    <a:cubicBezTo>
                      <a:pt x="241318" y="73361"/>
                      <a:pt x="237457" y="77222"/>
                      <a:pt x="231666" y="77222"/>
                    </a:cubicBezTo>
                    <a:close/>
                    <a:moveTo>
                      <a:pt x="135138" y="38611"/>
                    </a:moveTo>
                    <a:cubicBezTo>
                      <a:pt x="60812" y="38611"/>
                      <a:pt x="0" y="21236"/>
                      <a:pt x="0" y="0"/>
                    </a:cubicBezTo>
                    <a:lnTo>
                      <a:pt x="0" y="77222"/>
                    </a:lnTo>
                    <a:cubicBezTo>
                      <a:pt x="0" y="98458"/>
                      <a:pt x="60812" y="115833"/>
                      <a:pt x="135138" y="115833"/>
                    </a:cubicBezTo>
                    <a:cubicBezTo>
                      <a:pt x="209464" y="115833"/>
                      <a:pt x="270276" y="98458"/>
                      <a:pt x="270276" y="77222"/>
                    </a:cubicBezTo>
                    <a:lnTo>
                      <a:pt x="270276" y="0"/>
                    </a:lnTo>
                    <a:cubicBezTo>
                      <a:pt x="270276" y="21236"/>
                      <a:pt x="209464" y="38611"/>
                      <a:pt x="135138" y="38611"/>
                    </a:cubicBezTo>
                    <a:close/>
                  </a:path>
                </a:pathLst>
              </a:custGeom>
              <a:solidFill>
                <a:srgbClr val="1B3F90"/>
              </a:solidFill>
              <a:ln w="4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26" name="Graphic 25" descr="Tax with solid fill">
              <a:extLst>
                <a:ext uri="{FF2B5EF4-FFF2-40B4-BE49-F238E27FC236}">
                  <a16:creationId xmlns:a16="http://schemas.microsoft.com/office/drawing/2014/main" id="{56815FCC-AB98-76F4-DC50-AA146D15B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506992" y="3880674"/>
              <a:ext cx="540000" cy="540000"/>
            </a:xfrm>
            <a:prstGeom prst="rect">
              <a:avLst/>
            </a:prstGeom>
          </p:spPr>
        </p:pic>
        <p:pic>
          <p:nvPicPr>
            <p:cNvPr id="27" name="Graphic 26" descr="Gavel with solid fill">
              <a:extLst>
                <a:ext uri="{FF2B5EF4-FFF2-40B4-BE49-F238E27FC236}">
                  <a16:creationId xmlns:a16="http://schemas.microsoft.com/office/drawing/2014/main" id="{687E085F-D99E-B1AC-5CCF-B52E75B45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480643" y="2651018"/>
              <a:ext cx="540000" cy="540000"/>
            </a:xfrm>
            <a:prstGeom prst="rect">
              <a:avLst/>
            </a:prstGeom>
          </p:spPr>
        </p:pic>
        <p:pic>
          <p:nvPicPr>
            <p:cNvPr id="28" name="Graphic 27" descr="Production with solid fill">
              <a:extLst>
                <a:ext uri="{FF2B5EF4-FFF2-40B4-BE49-F238E27FC236}">
                  <a16:creationId xmlns:a16="http://schemas.microsoft.com/office/drawing/2014/main" id="{148B26A6-A132-DD6E-A875-BDB3EB4A1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489129" y="1186297"/>
              <a:ext cx="540000" cy="540000"/>
            </a:xfrm>
            <a:prstGeom prst="rect">
              <a:avLst/>
            </a:prstGeom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9C35F23-6AA3-6AF7-3D8E-84922A607135}"/>
                </a:ext>
              </a:extLst>
            </p:cNvPr>
            <p:cNvGrpSpPr/>
            <p:nvPr/>
          </p:nvGrpSpPr>
          <p:grpSpPr>
            <a:xfrm>
              <a:off x="9238335" y="4996220"/>
              <a:ext cx="2851870" cy="1244178"/>
              <a:chOff x="505656" y="5174693"/>
              <a:chExt cx="3208798" cy="1244178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BBD2747-CFBF-24FF-4A4C-5B0E2D6B80B3}"/>
                  </a:ext>
                </a:extLst>
              </p:cNvPr>
              <p:cNvSpPr txBox="1"/>
              <p:nvPr/>
            </p:nvSpPr>
            <p:spPr>
              <a:xfrm>
                <a:off x="505656" y="5174693"/>
                <a:ext cx="2937088" cy="369332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b="1" cap="all" noProof="1">
                    <a:solidFill>
                      <a:srgbClr val="1B3F90"/>
                    </a:solidFill>
                    <a:latin typeface="Mont"/>
                    <a:ea typeface="Source Sans Pro" panose="020B0503030403020204" pitchFamily="34" charset="0"/>
                  </a:rPr>
                  <a:t>RERA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5AFC3E3-2BB6-FEEA-4B84-AFCCB0424A2F}"/>
                  </a:ext>
                </a:extLst>
              </p:cNvPr>
              <p:cNvSpPr txBox="1"/>
              <p:nvPr/>
            </p:nvSpPr>
            <p:spPr>
              <a:xfrm>
                <a:off x="512607" y="5464764"/>
                <a:ext cx="3201847" cy="954107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r>
                  <a:rPr lang="en-US" sz="1400">
                    <a:solidFill>
                      <a:srgbClr val="1B3F90"/>
                    </a:solidFill>
                    <a:latin typeface="Mont"/>
                    <a:ea typeface="Source Sans Pro" panose="020B0503030403020204" pitchFamily="34" charset="0"/>
                    <a:cs typeface="Tahoma" panose="020B0604030504040204" pitchFamily="34" charset="0"/>
                  </a:rPr>
                  <a:t>Reduce</a:t>
                </a:r>
                <a:r>
                  <a:rPr lang="en-US" sz="1400" b="1">
                    <a:solidFill>
                      <a:srgbClr val="1B3F90"/>
                    </a:solidFill>
                    <a:latin typeface="Mont"/>
                    <a:ea typeface="Source Sans Pro" panose="020B050303040302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400">
                    <a:solidFill>
                      <a:srgbClr val="1B3F90"/>
                    </a:solidFill>
                    <a:latin typeface="Mont"/>
                    <a:ea typeface="Source Sans Pro" panose="020B0503030403020204" pitchFamily="34" charset="0"/>
                    <a:cs typeface="Tahoma" panose="020B0604030504040204" pitchFamily="34" charset="0"/>
                  </a:rPr>
                  <a:t>project delays and property fraud. Digitization of Land records for more transparent property transactions</a:t>
                </a:r>
                <a:endParaRPr lang="en-US" sz="1400" noProof="1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</a:endParaRPr>
              </a:p>
            </p:txBody>
          </p:sp>
        </p:grpSp>
        <p:pic>
          <p:nvPicPr>
            <p:cNvPr id="32" name="Graphic 31" descr="Home with solid fill">
              <a:extLst>
                <a:ext uri="{FF2B5EF4-FFF2-40B4-BE49-F238E27FC236}">
                  <a16:creationId xmlns:a16="http://schemas.microsoft.com/office/drawing/2014/main" id="{943660B1-E311-57E0-310C-2D7D0A225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485307" y="5015951"/>
              <a:ext cx="540000" cy="540000"/>
            </a:xfrm>
            <a:prstGeom prst="rect">
              <a:avLst/>
            </a:prstGeom>
          </p:spPr>
        </p:pic>
        <p:pic>
          <p:nvPicPr>
            <p:cNvPr id="33" name="Graphic 32" descr="Train with solid fill">
              <a:extLst>
                <a:ext uri="{FF2B5EF4-FFF2-40B4-BE49-F238E27FC236}">
                  <a16:creationId xmlns:a16="http://schemas.microsoft.com/office/drawing/2014/main" id="{F974DFE1-8ACB-5931-55CF-B2ABF976D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747892" y="1247746"/>
              <a:ext cx="540000" cy="540000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66FF572-7A7B-7B38-CE5E-DAFADD6E0A12}"/>
              </a:ext>
            </a:extLst>
          </p:cNvPr>
          <p:cNvGrpSpPr/>
          <p:nvPr/>
        </p:nvGrpSpPr>
        <p:grpSpPr>
          <a:xfrm>
            <a:off x="290887" y="1013395"/>
            <a:ext cx="4366289" cy="5258357"/>
            <a:chOff x="290887" y="1013395"/>
            <a:chExt cx="4366289" cy="5258357"/>
          </a:xfrm>
        </p:grpSpPr>
        <p:sp>
          <p:nvSpPr>
            <p:cNvPr id="62" name="Content Placeholder 9">
              <a:extLst>
                <a:ext uri="{FF2B5EF4-FFF2-40B4-BE49-F238E27FC236}">
                  <a16:creationId xmlns:a16="http://schemas.microsoft.com/office/drawing/2014/main" id="{648F004B-7C89-8EAC-3880-73940E1AE050}"/>
                </a:ext>
              </a:extLst>
            </p:cNvPr>
            <p:cNvSpPr txBox="1">
              <a:spLocks/>
            </p:cNvSpPr>
            <p:nvPr/>
          </p:nvSpPr>
          <p:spPr>
            <a:xfrm>
              <a:off x="290887" y="1013395"/>
              <a:ext cx="4366289" cy="399889"/>
            </a:xfrm>
            <a:prstGeom prst="rect">
              <a:avLst/>
            </a:prstGeom>
            <a:ln w="9525">
              <a:noFill/>
              <a:round/>
            </a:ln>
          </p:spPr>
          <p:txBody>
            <a:bodyPr>
              <a:noAutofit/>
            </a:bodyPr>
            <a:lstStyle>
              <a:lvl1pPr marL="0" indent="0" algn="l" defTabSz="844126" rtl="0" eaLnBrk="1" latinLnBrk="0" hangingPunct="1">
                <a:spcBef>
                  <a:spcPts val="0"/>
                </a:spcBef>
                <a:spcAft>
                  <a:spcPts val="923"/>
                </a:spcAft>
                <a:buSzPct val="100000"/>
                <a:buFontTx/>
                <a:buNone/>
                <a:defRPr sz="1477" b="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Calibri Light" panose="020F0302020204030204" pitchFamily="34" charset="0"/>
                </a:defRPr>
              </a:lvl1pPr>
              <a:lvl2pPr marL="128964" indent="-128964" algn="l" defTabSz="844126" rtl="0" eaLnBrk="1" latinLnBrk="0" hangingPunct="1">
                <a:spcBef>
                  <a:spcPts val="0"/>
                </a:spcBef>
                <a:spcAft>
                  <a:spcPts val="923"/>
                </a:spcAft>
                <a:buClr>
                  <a:schemeClr val="accent1"/>
                </a:buClr>
                <a:buSzPct val="110000"/>
                <a:buFont typeface=".Lucida Grande UI Regular"/>
                <a:buChar char="◆"/>
                <a:defRPr lang="en-US" sz="1477" b="1" kern="1200" dirty="0" smtClean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Calibri Light" panose="020F0302020204030204" pitchFamily="34" charset="0"/>
                </a:defRPr>
              </a:lvl2pPr>
              <a:lvl3pPr marL="281376" indent="-128964" algn="l" defTabSz="844126" rtl="0" eaLnBrk="1" latinLnBrk="0" hangingPunct="1">
                <a:spcBef>
                  <a:spcPts val="0"/>
                </a:spcBef>
                <a:spcAft>
                  <a:spcPts val="923"/>
                </a:spcAft>
                <a:buClr>
                  <a:schemeClr val="accent1"/>
                </a:buClr>
                <a:buSzPct val="100000"/>
                <a:buFont typeface="Wingdings" pitchFamily="2" charset="2"/>
                <a:buChar char="§"/>
                <a:defRPr lang="en-US" sz="1477" kern="1200" dirty="0" smtClean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Calibri Light" panose="020F0302020204030204" pitchFamily="34" charset="0"/>
                </a:defRPr>
              </a:lvl3pPr>
              <a:lvl4pPr marL="433787" indent="-128964" algn="l" defTabSz="844126" rtl="0" eaLnBrk="1" latinLnBrk="0" hangingPunct="1">
                <a:spcBef>
                  <a:spcPts val="0"/>
                </a:spcBef>
                <a:spcAft>
                  <a:spcPts val="923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◦"/>
                <a:defRPr lang="en-US" sz="1477" kern="1200" baseline="0" dirty="0" smtClean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Calibri Light" panose="020F0302020204030204" pitchFamily="34" charset="0"/>
                </a:defRPr>
              </a:lvl4pPr>
              <a:lvl5pPr marL="586198" indent="-128964" algn="l" defTabSz="737145" rtl="0" eaLnBrk="1" latinLnBrk="0" hangingPunct="1">
                <a:spcBef>
                  <a:spcPts val="0"/>
                </a:spcBef>
                <a:spcAft>
                  <a:spcPts val="923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−"/>
                <a:tabLst/>
                <a:defRPr lang="en-US" sz="1477" kern="1200" baseline="0" dirty="0" smtClean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Calibri Light" panose="020F0302020204030204" pitchFamily="34" charset="0"/>
                </a:defRPr>
              </a:lvl5pPr>
              <a:lvl6pPr marL="491852" indent="-162843" algn="l" defTabSz="844126" rtl="0" eaLnBrk="1" latinLnBrk="0" hangingPunct="1">
                <a:spcBef>
                  <a:spcPts val="0"/>
                </a:spcBef>
                <a:spcAft>
                  <a:spcPts val="923"/>
                </a:spcAft>
                <a:buFont typeface="Verdana" panose="020B0604030504040204" pitchFamily="34" charset="0"/>
                <a:buChar char="−"/>
                <a:defRPr sz="1108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852" indent="-162843" algn="l" defTabSz="844126" rtl="0" eaLnBrk="1" latinLnBrk="0" hangingPunct="1">
                <a:spcBef>
                  <a:spcPts val="0"/>
                </a:spcBef>
                <a:spcAft>
                  <a:spcPts val="923"/>
                </a:spcAft>
                <a:buFont typeface="Verdana" panose="020B0604030504040204" pitchFamily="34" charset="0"/>
                <a:buChar char="−"/>
                <a:defRPr sz="11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91852" indent="-162843" algn="l" defTabSz="844126" rtl="0" eaLnBrk="1" latinLnBrk="0" hangingPunct="1">
                <a:spcBef>
                  <a:spcPts val="0"/>
                </a:spcBef>
                <a:spcAft>
                  <a:spcPts val="923"/>
                </a:spcAft>
                <a:buFont typeface="Verdana" panose="020B0604030504040204" pitchFamily="34" charset="0"/>
                <a:buChar char="−"/>
                <a:defRPr sz="1108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91852" indent="-162843" algn="l" defTabSz="844126" rtl="0" eaLnBrk="1" latinLnBrk="0" hangingPunct="1">
                <a:spcBef>
                  <a:spcPts val="0"/>
                </a:spcBef>
                <a:spcAft>
                  <a:spcPts val="923"/>
                </a:spcAft>
                <a:buFont typeface="Verdana" panose="020B0604030504040204" pitchFamily="34" charset="0"/>
                <a:buChar char="−"/>
                <a:defRPr sz="1108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2075">
                <a:spcBef>
                  <a:spcPts val="600"/>
                </a:spcBef>
                <a:spcAft>
                  <a:spcPts val="600"/>
                </a:spcAft>
                <a:buClr>
                  <a:srgbClr val="92D050"/>
                </a:buClr>
              </a:pPr>
              <a:r>
                <a:rPr lang="en-US" sz="1800">
                  <a:solidFill>
                    <a:srgbClr val="1B3F90"/>
                  </a:solidFill>
                  <a:latin typeface="Mont"/>
                  <a:cs typeface="Tahoma" panose="020B0604030504040204" pitchFamily="34" charset="0"/>
                </a:rPr>
                <a:t>World Bank Ease of Doing Business ranking</a:t>
              </a: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62D8A89E-A937-B6EF-C590-903CC89F856C}"/>
                </a:ext>
              </a:extLst>
            </p:cNvPr>
            <p:cNvGrpSpPr/>
            <p:nvPr/>
          </p:nvGrpSpPr>
          <p:grpSpPr>
            <a:xfrm>
              <a:off x="1148203" y="1539732"/>
              <a:ext cx="1709422" cy="4732020"/>
              <a:chOff x="526840" y="1473565"/>
              <a:chExt cx="1709422" cy="4732020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E92A0BF4-69E6-E3F0-1C78-7591274DDFAC}"/>
                  </a:ext>
                </a:extLst>
              </p:cNvPr>
              <p:cNvGrpSpPr/>
              <p:nvPr/>
            </p:nvGrpSpPr>
            <p:grpSpPr>
              <a:xfrm>
                <a:off x="526840" y="1473565"/>
                <a:ext cx="1709422" cy="4732020"/>
                <a:chOff x="19367500" y="7150100"/>
                <a:chExt cx="1709422" cy="4732020"/>
              </a:xfrm>
            </p:grpSpPr>
            <p:sp>
              <p:nvSpPr>
                <p:cNvPr id="66" name="Circle">
                  <a:extLst>
                    <a:ext uri="{FF2B5EF4-FFF2-40B4-BE49-F238E27FC236}">
                      <a16:creationId xmlns:a16="http://schemas.microsoft.com/office/drawing/2014/main" id="{F434BC09-F3DE-DA34-3464-AF99874584E0}"/>
                    </a:ext>
                  </a:extLst>
                </p:cNvPr>
                <p:cNvSpPr/>
                <p:nvPr/>
              </p:nvSpPr>
              <p:spPr>
                <a:xfrm>
                  <a:off x="19367500" y="7150100"/>
                  <a:ext cx="1709422" cy="1709420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2700">
                  <a:miter lim="400000"/>
                </a:ln>
              </p:spPr>
              <p:txBody>
                <a:bodyPr lIns="38100" tIns="38100" rIns="38100" bIns="38100" anchor="b"/>
                <a:lstStyle/>
                <a:p>
                  <a:pPr algn="ctr">
                    <a:defRPr sz="3000">
                      <a:solidFill>
                        <a:srgbClr val="FFFFFF"/>
                      </a:solidFill>
                    </a:defRPr>
                  </a:pPr>
                  <a:endParaRPr sz="2400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7" name="Circle">
                  <a:extLst>
                    <a:ext uri="{FF2B5EF4-FFF2-40B4-BE49-F238E27FC236}">
                      <a16:creationId xmlns:a16="http://schemas.microsoft.com/office/drawing/2014/main" id="{883E846D-314B-0EB2-A3D7-B9F60559EF14}"/>
                    </a:ext>
                  </a:extLst>
                </p:cNvPr>
                <p:cNvSpPr/>
                <p:nvPr/>
              </p:nvSpPr>
              <p:spPr>
                <a:xfrm>
                  <a:off x="19367500" y="10172700"/>
                  <a:ext cx="1709422" cy="1709420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miter lim="400000"/>
                </a:ln>
              </p:spPr>
              <p:txBody>
                <a:bodyPr lIns="38100" tIns="38100" rIns="38100" bIns="38100" anchor="b"/>
                <a:lstStyle/>
                <a:p>
                  <a:pPr algn="ctr">
                    <a:defRPr sz="3000">
                      <a:solidFill>
                        <a:srgbClr val="FFFFFF"/>
                      </a:solidFill>
                    </a:defRPr>
                  </a:pPr>
                  <a:endParaRPr sz="2400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8" name="Shape">
                  <a:extLst>
                    <a:ext uri="{FF2B5EF4-FFF2-40B4-BE49-F238E27FC236}">
                      <a16:creationId xmlns:a16="http://schemas.microsoft.com/office/drawing/2014/main" id="{AB9ACD23-7D53-1817-FEB9-95F5E59ECDE2}"/>
                    </a:ext>
                  </a:extLst>
                </p:cNvPr>
                <p:cNvSpPr/>
                <p:nvPr/>
              </p:nvSpPr>
              <p:spPr>
                <a:xfrm>
                  <a:off x="19812000" y="7581899"/>
                  <a:ext cx="812800" cy="3915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7864" y="0"/>
                        <a:pt x="5231" y="224"/>
                        <a:pt x="3173" y="659"/>
                      </a:cubicBezTo>
                      <a:cubicBezTo>
                        <a:pt x="1114" y="1086"/>
                        <a:pt x="0" y="1632"/>
                        <a:pt x="0" y="2242"/>
                      </a:cubicBezTo>
                      <a:lnTo>
                        <a:pt x="0" y="19358"/>
                      </a:lnTo>
                      <a:cubicBezTo>
                        <a:pt x="0" y="19968"/>
                        <a:pt x="1080" y="20514"/>
                        <a:pt x="3173" y="20941"/>
                      </a:cubicBezTo>
                      <a:cubicBezTo>
                        <a:pt x="5231" y="21369"/>
                        <a:pt x="7864" y="21600"/>
                        <a:pt x="10800" y="21600"/>
                      </a:cubicBezTo>
                      <a:cubicBezTo>
                        <a:pt x="13736" y="21600"/>
                        <a:pt x="16369" y="21376"/>
                        <a:pt x="18427" y="20941"/>
                      </a:cubicBezTo>
                      <a:cubicBezTo>
                        <a:pt x="20486" y="20514"/>
                        <a:pt x="21600" y="19968"/>
                        <a:pt x="21600" y="19358"/>
                      </a:cubicBezTo>
                      <a:lnTo>
                        <a:pt x="21600" y="2242"/>
                      </a:lnTo>
                      <a:cubicBezTo>
                        <a:pt x="21600" y="1632"/>
                        <a:pt x="20520" y="1086"/>
                        <a:pt x="18427" y="659"/>
                      </a:cubicBezTo>
                      <a:cubicBezTo>
                        <a:pt x="16369" y="231"/>
                        <a:pt x="13736" y="0"/>
                        <a:pt x="10800" y="0"/>
                      </a:cubicBez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miter lim="400000"/>
                </a:ln>
              </p:spPr>
              <p:txBody>
                <a:bodyPr lIns="38100" tIns="38100" rIns="38100" bIns="38100" anchor="b"/>
                <a:lstStyle/>
                <a:p>
                  <a:pPr algn="ctr">
                    <a:defRPr sz="3000">
                      <a:solidFill>
                        <a:srgbClr val="FFFFFF"/>
                      </a:solidFill>
                    </a:defRPr>
                  </a:pPr>
                  <a:endParaRPr sz="2400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9" name="Circle">
                  <a:extLst>
                    <a:ext uri="{FF2B5EF4-FFF2-40B4-BE49-F238E27FC236}">
                      <a16:creationId xmlns:a16="http://schemas.microsoft.com/office/drawing/2014/main" id="{C661207C-C8F8-BB0D-6F14-FC45BA39E717}"/>
                    </a:ext>
                  </a:extLst>
                </p:cNvPr>
                <p:cNvSpPr/>
                <p:nvPr/>
              </p:nvSpPr>
              <p:spPr>
                <a:xfrm>
                  <a:off x="19634200" y="7430052"/>
                  <a:ext cx="1176022" cy="1176020"/>
                </a:xfrm>
                <a:prstGeom prst="ellipse">
                  <a:avLst/>
                </a:prstGeom>
                <a:solidFill>
                  <a:srgbClr val="EF7F1A"/>
                </a:solidFill>
                <a:ln w="12700">
                  <a:miter lim="400000"/>
                </a:ln>
              </p:spPr>
              <p:txBody>
                <a:bodyPr lIns="38100" tIns="38100" rIns="38100" bIns="38100" anchor="b"/>
                <a:lstStyle/>
                <a:p>
                  <a:pPr algn="ctr">
                    <a:defRPr sz="3000">
                      <a:solidFill>
                        <a:srgbClr val="FFFFFF"/>
                      </a:solidFill>
                    </a:defRPr>
                  </a:pPr>
                  <a:r>
                    <a:rPr lang="en-US" sz="2200" b="1">
                      <a:solidFill>
                        <a:schemeClr val="bg1"/>
                      </a:solidFill>
                      <a:latin typeface="Mont"/>
                    </a:rPr>
                    <a:t>63</a:t>
                  </a:r>
                  <a:br>
                    <a:rPr lang="en-US" sz="2200" b="1">
                      <a:solidFill>
                        <a:schemeClr val="bg1"/>
                      </a:solidFill>
                      <a:latin typeface="Mont"/>
                    </a:rPr>
                  </a:br>
                  <a:r>
                    <a:rPr lang="en-US" sz="2200" b="1">
                      <a:solidFill>
                        <a:schemeClr val="bg1"/>
                      </a:solidFill>
                      <a:latin typeface="Mont"/>
                    </a:rPr>
                    <a:t>(2020)</a:t>
                  </a:r>
                </a:p>
              </p:txBody>
            </p:sp>
            <p:sp>
              <p:nvSpPr>
                <p:cNvPr id="70" name="Circle">
                  <a:extLst>
                    <a:ext uri="{FF2B5EF4-FFF2-40B4-BE49-F238E27FC236}">
                      <a16:creationId xmlns:a16="http://schemas.microsoft.com/office/drawing/2014/main" id="{63BADF72-2FC7-7BB9-81AD-BF94C73DFED0}"/>
                    </a:ext>
                  </a:extLst>
                </p:cNvPr>
                <p:cNvSpPr/>
                <p:nvPr/>
              </p:nvSpPr>
              <p:spPr>
                <a:xfrm>
                  <a:off x="19608800" y="10439400"/>
                  <a:ext cx="1176022" cy="1176020"/>
                </a:xfrm>
                <a:prstGeom prst="ellipse">
                  <a:avLst/>
                </a:prstGeom>
                <a:solidFill>
                  <a:srgbClr val="1B3F90"/>
                </a:solidFill>
                <a:ln w="12700">
                  <a:miter lim="400000"/>
                </a:ln>
              </p:spPr>
              <p:txBody>
                <a:bodyPr lIns="38100" tIns="38100" rIns="38100" bIns="38100" anchor="b"/>
                <a:lstStyle/>
                <a:p>
                  <a:pPr algn="ctr">
                    <a:defRPr sz="3000">
                      <a:solidFill>
                        <a:srgbClr val="FFFFFF"/>
                      </a:solidFill>
                    </a:defRPr>
                  </a:pPr>
                  <a:r>
                    <a:rPr lang="en-US" sz="2200" b="1">
                      <a:solidFill>
                        <a:schemeClr val="bg1"/>
                      </a:solidFill>
                      <a:latin typeface="Mont"/>
                    </a:rPr>
                    <a:t>142</a:t>
                  </a:r>
                  <a:br>
                    <a:rPr lang="en-US" sz="2200" b="1">
                      <a:solidFill>
                        <a:schemeClr val="bg1"/>
                      </a:solidFill>
                      <a:latin typeface="Mont"/>
                    </a:rPr>
                  </a:br>
                  <a:r>
                    <a:rPr lang="en-US" sz="2200" b="1">
                      <a:solidFill>
                        <a:schemeClr val="bg1"/>
                      </a:solidFill>
                      <a:latin typeface="Mont"/>
                    </a:rPr>
                    <a:t>(2014)</a:t>
                  </a:r>
                  <a:endParaRPr sz="2200" b="1">
                    <a:solidFill>
                      <a:schemeClr val="bg1"/>
                    </a:solidFill>
                    <a:latin typeface="Mont"/>
                  </a:endParaRPr>
                </a:p>
              </p:txBody>
            </p:sp>
          </p:grpSp>
          <p:sp>
            <p:nvSpPr>
              <p:cNvPr id="65" name="Arrow: Up 64">
                <a:extLst>
                  <a:ext uri="{FF2B5EF4-FFF2-40B4-BE49-F238E27FC236}">
                    <a16:creationId xmlns:a16="http://schemas.microsoft.com/office/drawing/2014/main" id="{837F0F24-61CC-09AB-455A-F5D3129E362B}"/>
                  </a:ext>
                </a:extLst>
              </p:cNvPr>
              <p:cNvSpPr/>
              <p:nvPr/>
            </p:nvSpPr>
            <p:spPr bwMode="gray">
              <a:xfrm>
                <a:off x="1301223" y="2921811"/>
                <a:ext cx="153033" cy="1864798"/>
              </a:xfrm>
              <a:prstGeom prst="upArrow">
                <a:avLst/>
              </a:prstGeom>
              <a:solidFill>
                <a:srgbClr val="1B3F90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endParaRPr lang="en-IN" sz="1600" b="1">
                  <a:solidFill>
                    <a:srgbClr val="1B3F90"/>
                  </a:solidFill>
                </a:endParaRPr>
              </a:p>
            </p:txBody>
          </p:sp>
        </p:grp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3E998418-4001-36AD-C063-A986EE74A7A6}"/>
              </a:ext>
            </a:extLst>
          </p:cNvPr>
          <p:cNvSpPr txBox="1"/>
          <p:nvPr/>
        </p:nvSpPr>
        <p:spPr>
          <a:xfrm rot="10800000" flipV="1">
            <a:off x="5380834" y="6713796"/>
            <a:ext cx="684137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sz="1000">
                <a:solidFill>
                  <a:srgbClr val="313131"/>
                </a:solidFill>
                <a:latin typeface="Calibri "/>
                <a:ea typeface="Source Sans Pro" panose="020B0503030403020204" pitchFamily="34" charset="0"/>
              </a:rPr>
              <a:t>Source – </a:t>
            </a:r>
            <a:r>
              <a:rPr lang="en-US" sz="1000">
                <a:solidFill>
                  <a:srgbClr val="313131"/>
                </a:solidFill>
                <a:ea typeface="Source Sans Pro" panose="020B0503030403020204" pitchFamily="34" charset="0"/>
              </a:rPr>
              <a:t>© Morgan Stanley Blue Paper The New India Nov 1, 2022</a:t>
            </a:r>
            <a:r>
              <a:rPr lang="en-US" sz="1000">
                <a:solidFill>
                  <a:srgbClr val="313131"/>
                </a:solidFill>
                <a:latin typeface="Calibri "/>
                <a:ea typeface="Source Sans Pro" panose="020B0503030403020204" pitchFamily="34" charset="0"/>
              </a:rPr>
              <a:t>, www.indianembassynetherlands.gov.in, www.npci.org.in</a:t>
            </a:r>
            <a:endParaRPr lang="en-IN" sz="1000">
              <a:solidFill>
                <a:srgbClr val="313131"/>
              </a:solidFill>
              <a:latin typeface="Calibri 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933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FD2C74-1CAA-4A81-B9C4-3EC49A95CB70}"/>
              </a:ext>
            </a:extLst>
          </p:cNvPr>
          <p:cNvSpPr/>
          <p:nvPr/>
        </p:nvSpPr>
        <p:spPr>
          <a:xfrm>
            <a:off x="0" y="0"/>
            <a:ext cx="9753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2EE5F2A-AA98-4624-B27D-10BF184A6C41}"/>
              </a:ext>
            </a:extLst>
          </p:cNvPr>
          <p:cNvSpPr/>
          <p:nvPr/>
        </p:nvSpPr>
        <p:spPr>
          <a:xfrm>
            <a:off x="7486650" y="0"/>
            <a:ext cx="4724400" cy="2609850"/>
          </a:xfrm>
          <a:custGeom>
            <a:avLst/>
            <a:gdLst>
              <a:gd name="connsiteX0" fmla="*/ 22288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266950 w 4724400"/>
              <a:gd name="connsiteY4" fmla="*/ 38100 h 2609850"/>
              <a:gd name="connsiteX5" fmla="*/ 2228850 w 4724400"/>
              <a:gd name="connsiteY5" fmla="*/ 0 h 260985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2266950 w 4724400"/>
              <a:gd name="connsiteY4" fmla="*/ 19050 h 2590800"/>
              <a:gd name="connsiteX5" fmla="*/ 1949450 w 4724400"/>
              <a:gd name="connsiteY5" fmla="*/ 95250 h 259080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1949450 w 4724400"/>
              <a:gd name="connsiteY4" fmla="*/ 95250 h 2590800"/>
              <a:gd name="connsiteX0" fmla="*/ 20891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089150 w 4724400"/>
              <a:gd name="connsiteY4" fmla="*/ 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400" h="2609850">
                <a:moveTo>
                  <a:pt x="2089150" y="0"/>
                </a:moveTo>
                <a:lnTo>
                  <a:pt x="0" y="990600"/>
                </a:lnTo>
                <a:lnTo>
                  <a:pt x="4724400" y="2609850"/>
                </a:lnTo>
                <a:lnTo>
                  <a:pt x="4705350" y="19050"/>
                </a:lnTo>
                <a:lnTo>
                  <a:pt x="208915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C88978-323D-4FAD-8178-697C6C3FF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074831" y="16152"/>
            <a:ext cx="3121703" cy="279448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58F3F6F-DD56-4A82-97FD-7271C02422A4}"/>
              </a:ext>
            </a:extLst>
          </p:cNvPr>
          <p:cNvSpPr/>
          <p:nvPr/>
        </p:nvSpPr>
        <p:spPr>
          <a:xfrm flipH="1" flipV="1">
            <a:off x="0" y="6096000"/>
            <a:ext cx="2381250" cy="762000"/>
          </a:xfrm>
          <a:custGeom>
            <a:avLst/>
            <a:gdLst>
              <a:gd name="connsiteX0" fmla="*/ 0 w 2381250"/>
              <a:gd name="connsiteY0" fmla="*/ 0 h 762000"/>
              <a:gd name="connsiteX1" fmla="*/ 2381250 w 2381250"/>
              <a:gd name="connsiteY1" fmla="*/ 0 h 762000"/>
              <a:gd name="connsiteX2" fmla="*/ 2381250 w 2381250"/>
              <a:gd name="connsiteY2" fmla="*/ 762000 h 762000"/>
              <a:gd name="connsiteX3" fmla="*/ 0 w 2381250"/>
              <a:gd name="connsiteY3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0" h="762000">
                <a:moveTo>
                  <a:pt x="0" y="0"/>
                </a:moveTo>
                <a:lnTo>
                  <a:pt x="2381250" y="0"/>
                </a:lnTo>
                <a:lnTo>
                  <a:pt x="2381250" y="762000"/>
                </a:lnTo>
                <a:lnTo>
                  <a:pt x="0" y="0"/>
                </a:lnTo>
                <a:close/>
              </a:path>
            </a:pathLst>
          </a:custGeom>
          <a:solidFill>
            <a:srgbClr val="EF7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80DD9A-6E69-4166-832D-96C004436A20}"/>
              </a:ext>
            </a:extLst>
          </p:cNvPr>
          <p:cNvSpPr txBox="1"/>
          <p:nvPr/>
        </p:nvSpPr>
        <p:spPr>
          <a:xfrm>
            <a:off x="378278" y="441352"/>
            <a:ext cx="6437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" b="1">
                <a:solidFill>
                  <a:srgbClr val="1B3F90"/>
                </a:solidFill>
              </a:rPr>
              <a:t>Production Linked Incentive</a:t>
            </a:r>
            <a:r>
              <a:rPr lang="en-IN" sz="3000" b="1" dirty="0">
                <a:solidFill>
                  <a:srgbClr val="1B3F90"/>
                </a:solidFill>
              </a:rPr>
              <a:t> Scheme</a:t>
            </a:r>
            <a:r>
              <a:rPr lang="en-IN" sz="3000" b="1">
                <a:solidFill>
                  <a:srgbClr val="1B3F90"/>
                </a:solidFill>
              </a:rPr>
              <a:t> </a:t>
            </a:r>
            <a:endParaRPr lang="en-IN" sz="3000" b="1" dirty="0">
              <a:solidFill>
                <a:srgbClr val="1B3F90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6E6059B-9158-44BB-8D50-AED92E8440D3}"/>
              </a:ext>
            </a:extLst>
          </p:cNvPr>
          <p:cNvSpPr/>
          <p:nvPr/>
        </p:nvSpPr>
        <p:spPr>
          <a:xfrm>
            <a:off x="9442450" y="-5081"/>
            <a:ext cx="2752725" cy="66675"/>
          </a:xfrm>
          <a:custGeom>
            <a:avLst/>
            <a:gdLst>
              <a:gd name="connsiteX0" fmla="*/ 22288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266950 w 4724400"/>
              <a:gd name="connsiteY4" fmla="*/ 38100 h 2609850"/>
              <a:gd name="connsiteX5" fmla="*/ 2228850 w 4724400"/>
              <a:gd name="connsiteY5" fmla="*/ 0 h 260985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2266950 w 4724400"/>
              <a:gd name="connsiteY4" fmla="*/ 19050 h 2590800"/>
              <a:gd name="connsiteX5" fmla="*/ 1949450 w 4724400"/>
              <a:gd name="connsiteY5" fmla="*/ 95250 h 259080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1949450 w 4724400"/>
              <a:gd name="connsiteY4" fmla="*/ 95250 h 2590800"/>
              <a:gd name="connsiteX0" fmla="*/ 20891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089150 w 4724400"/>
              <a:gd name="connsiteY4" fmla="*/ 0 h 2609850"/>
              <a:gd name="connsiteX0" fmla="*/ 120650 w 2755900"/>
              <a:gd name="connsiteY0" fmla="*/ 0 h 2609850"/>
              <a:gd name="connsiteX1" fmla="*/ 0 w 2755900"/>
              <a:gd name="connsiteY1" fmla="*/ 63500 h 2609850"/>
              <a:gd name="connsiteX2" fmla="*/ 2755900 w 2755900"/>
              <a:gd name="connsiteY2" fmla="*/ 2609850 h 2609850"/>
              <a:gd name="connsiteX3" fmla="*/ 2736850 w 2755900"/>
              <a:gd name="connsiteY3" fmla="*/ 19050 h 2609850"/>
              <a:gd name="connsiteX4" fmla="*/ 120650 w 2755900"/>
              <a:gd name="connsiteY4" fmla="*/ 0 h 2609850"/>
              <a:gd name="connsiteX0" fmla="*/ 120650 w 2743200"/>
              <a:gd name="connsiteY0" fmla="*/ 0 h 95250"/>
              <a:gd name="connsiteX1" fmla="*/ 0 w 2743200"/>
              <a:gd name="connsiteY1" fmla="*/ 63500 h 95250"/>
              <a:gd name="connsiteX2" fmla="*/ 2743200 w 2743200"/>
              <a:gd name="connsiteY2" fmla="*/ 95250 h 95250"/>
              <a:gd name="connsiteX3" fmla="*/ 2736850 w 2743200"/>
              <a:gd name="connsiteY3" fmla="*/ 19050 h 95250"/>
              <a:gd name="connsiteX4" fmla="*/ 120650 w 2743200"/>
              <a:gd name="connsiteY4" fmla="*/ 0 h 95250"/>
              <a:gd name="connsiteX0" fmla="*/ 120650 w 2743200"/>
              <a:gd name="connsiteY0" fmla="*/ 0 h 95250"/>
              <a:gd name="connsiteX1" fmla="*/ 0 w 2743200"/>
              <a:gd name="connsiteY1" fmla="*/ 63500 h 95250"/>
              <a:gd name="connsiteX2" fmla="*/ 2743200 w 2743200"/>
              <a:gd name="connsiteY2" fmla="*/ 95250 h 95250"/>
              <a:gd name="connsiteX3" fmla="*/ 2736850 w 2743200"/>
              <a:gd name="connsiteY3" fmla="*/ 19050 h 95250"/>
              <a:gd name="connsiteX4" fmla="*/ 120650 w 2743200"/>
              <a:gd name="connsiteY4" fmla="*/ 0 h 95250"/>
              <a:gd name="connsiteX0" fmla="*/ 120650 w 2743200"/>
              <a:gd name="connsiteY0" fmla="*/ 0 h 85725"/>
              <a:gd name="connsiteX1" fmla="*/ 0 w 2743200"/>
              <a:gd name="connsiteY1" fmla="*/ 53975 h 85725"/>
              <a:gd name="connsiteX2" fmla="*/ 2743200 w 2743200"/>
              <a:gd name="connsiteY2" fmla="*/ 85725 h 85725"/>
              <a:gd name="connsiteX3" fmla="*/ 2736850 w 2743200"/>
              <a:gd name="connsiteY3" fmla="*/ 9525 h 85725"/>
              <a:gd name="connsiteX4" fmla="*/ 120650 w 2743200"/>
              <a:gd name="connsiteY4" fmla="*/ 0 h 85725"/>
              <a:gd name="connsiteX0" fmla="*/ 120650 w 2746375"/>
              <a:gd name="connsiteY0" fmla="*/ 0 h 85725"/>
              <a:gd name="connsiteX1" fmla="*/ 0 w 2746375"/>
              <a:gd name="connsiteY1" fmla="*/ 53975 h 85725"/>
              <a:gd name="connsiteX2" fmla="*/ 2743200 w 2746375"/>
              <a:gd name="connsiteY2" fmla="*/ 85725 h 85725"/>
              <a:gd name="connsiteX3" fmla="*/ 2746375 w 2746375"/>
              <a:gd name="connsiteY3" fmla="*/ 3175 h 85725"/>
              <a:gd name="connsiteX4" fmla="*/ 120650 w 2746375"/>
              <a:gd name="connsiteY4" fmla="*/ 0 h 85725"/>
              <a:gd name="connsiteX0" fmla="*/ 120650 w 2746375"/>
              <a:gd name="connsiteY0" fmla="*/ 0 h 66675"/>
              <a:gd name="connsiteX1" fmla="*/ 0 w 2746375"/>
              <a:gd name="connsiteY1" fmla="*/ 53975 h 66675"/>
              <a:gd name="connsiteX2" fmla="*/ 2743200 w 2746375"/>
              <a:gd name="connsiteY2" fmla="*/ 66675 h 66675"/>
              <a:gd name="connsiteX3" fmla="*/ 2746375 w 2746375"/>
              <a:gd name="connsiteY3" fmla="*/ 3175 h 66675"/>
              <a:gd name="connsiteX4" fmla="*/ 120650 w 2746375"/>
              <a:gd name="connsiteY4" fmla="*/ 0 h 66675"/>
              <a:gd name="connsiteX0" fmla="*/ 127000 w 2752725"/>
              <a:gd name="connsiteY0" fmla="*/ 0 h 66675"/>
              <a:gd name="connsiteX1" fmla="*/ 0 w 2752725"/>
              <a:gd name="connsiteY1" fmla="*/ 60325 h 66675"/>
              <a:gd name="connsiteX2" fmla="*/ 2749550 w 2752725"/>
              <a:gd name="connsiteY2" fmla="*/ 66675 h 66675"/>
              <a:gd name="connsiteX3" fmla="*/ 2752725 w 2752725"/>
              <a:gd name="connsiteY3" fmla="*/ 3175 h 66675"/>
              <a:gd name="connsiteX4" fmla="*/ 127000 w 2752725"/>
              <a:gd name="connsiteY4" fmla="*/ 0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2725" h="66675">
                <a:moveTo>
                  <a:pt x="127000" y="0"/>
                </a:moveTo>
                <a:cubicBezTo>
                  <a:pt x="83608" y="24342"/>
                  <a:pt x="40217" y="39158"/>
                  <a:pt x="0" y="60325"/>
                </a:cubicBezTo>
                <a:lnTo>
                  <a:pt x="2749550" y="66675"/>
                </a:lnTo>
                <a:lnTo>
                  <a:pt x="2752725" y="3175"/>
                </a:lnTo>
                <a:lnTo>
                  <a:pt x="127000" y="0"/>
                </a:lnTo>
                <a:close/>
              </a:path>
            </a:pathLst>
          </a:custGeom>
          <a:solidFill>
            <a:srgbClr val="EF7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CEE5A33C-922D-0A1C-7233-78D467F310C8}"/>
              </a:ext>
            </a:extLst>
          </p:cNvPr>
          <p:cNvSpPr txBox="1"/>
          <p:nvPr/>
        </p:nvSpPr>
        <p:spPr>
          <a:xfrm>
            <a:off x="521303" y="1337691"/>
            <a:ext cx="4233034" cy="4502558"/>
          </a:xfrm>
          <a:prstGeom prst="rect">
            <a:avLst/>
          </a:prstGeom>
          <a:ln w="9525">
            <a:noFill/>
            <a:round/>
          </a:ln>
        </p:spPr>
        <p:txBody>
          <a:bodyPr>
            <a:noAutofit/>
          </a:bodyPr>
          <a:lstStyle>
            <a:lvl1pPr marL="0" indent="0" algn="l" defTabSz="844126" rtl="0" eaLnBrk="1" latinLnBrk="0" hangingPunct="1">
              <a:spcBef>
                <a:spcPts val="0"/>
              </a:spcBef>
              <a:spcAft>
                <a:spcPts val="923"/>
              </a:spcAft>
              <a:buSzPct val="100000"/>
              <a:buFontTx/>
              <a:buNone/>
              <a:defRPr sz="1477" b="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 Light" panose="020F0302020204030204" pitchFamily="34" charset="0"/>
              </a:defRPr>
            </a:lvl1pPr>
            <a:lvl2pPr marL="128964" indent="-128964" algn="l" defTabSz="844126" rtl="0" eaLnBrk="1" latinLnBrk="0" hangingPunct="1">
              <a:spcBef>
                <a:spcPts val="0"/>
              </a:spcBef>
              <a:spcAft>
                <a:spcPts val="923"/>
              </a:spcAft>
              <a:buClr>
                <a:schemeClr val="accent1"/>
              </a:buClr>
              <a:buSzPct val="110000"/>
              <a:buFont typeface=".Lucida Grande UI Regular"/>
              <a:buChar char="◆"/>
              <a:defRPr lang="en-US" sz="1477" b="1" kern="1200" dirty="0" smtClean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 Light" panose="020F0302020204030204" pitchFamily="34" charset="0"/>
              </a:defRPr>
            </a:lvl2pPr>
            <a:lvl3pPr marL="281376" indent="-128964" algn="l" defTabSz="844126" rtl="0" eaLnBrk="1" latinLnBrk="0" hangingPunct="1">
              <a:spcBef>
                <a:spcPts val="0"/>
              </a:spcBef>
              <a:spcAft>
                <a:spcPts val="923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lang="en-US" sz="1477" kern="1200" dirty="0" smtClean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 Light" panose="020F0302020204030204" pitchFamily="34" charset="0"/>
              </a:defRPr>
            </a:lvl3pPr>
            <a:lvl4pPr marL="433787" indent="-128964" algn="l" defTabSz="844126" rtl="0" eaLnBrk="1" latinLnBrk="0" hangingPunct="1">
              <a:spcBef>
                <a:spcPts val="0"/>
              </a:spcBef>
              <a:spcAft>
                <a:spcPts val="923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◦"/>
              <a:defRPr lang="en-US" sz="1477" kern="1200" baseline="0" dirty="0" smtClean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 Light" panose="020F0302020204030204" pitchFamily="34" charset="0"/>
              </a:defRPr>
            </a:lvl4pPr>
            <a:lvl5pPr marL="586198" indent="-128964" algn="l" defTabSz="737145" rtl="0" eaLnBrk="1" latinLnBrk="0" hangingPunct="1">
              <a:spcBef>
                <a:spcPts val="0"/>
              </a:spcBef>
              <a:spcAft>
                <a:spcPts val="923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−"/>
              <a:tabLst/>
              <a:defRPr lang="en-US" sz="1477" kern="1200" baseline="0" dirty="0" smtClean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 Light" panose="020F0302020204030204" pitchFamily="34" charset="0"/>
              </a:defRPr>
            </a:lvl5pPr>
            <a:lvl6pPr marL="491852" indent="-162843" algn="l" defTabSz="844126" rtl="0" eaLnBrk="1" latinLnBrk="0" hangingPunct="1">
              <a:spcBef>
                <a:spcPts val="0"/>
              </a:spcBef>
              <a:spcAft>
                <a:spcPts val="923"/>
              </a:spcAft>
              <a:buFont typeface="Verdana" panose="020B0604030504040204" pitchFamily="34" charset="0"/>
              <a:buChar char="−"/>
              <a:defRPr sz="110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1852" indent="-162843" algn="l" defTabSz="844126" rtl="0" eaLnBrk="1" latinLnBrk="0" hangingPunct="1">
              <a:spcBef>
                <a:spcPts val="0"/>
              </a:spcBef>
              <a:spcAft>
                <a:spcPts val="923"/>
              </a:spcAft>
              <a:buFont typeface="Verdana" panose="020B0604030504040204" pitchFamily="34" charset="0"/>
              <a:buChar char="−"/>
              <a:defRPr sz="11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1852" indent="-162843" algn="l" defTabSz="844126" rtl="0" eaLnBrk="1" latinLnBrk="0" hangingPunct="1">
              <a:spcBef>
                <a:spcPts val="0"/>
              </a:spcBef>
              <a:spcAft>
                <a:spcPts val="923"/>
              </a:spcAft>
              <a:buFont typeface="Verdana" panose="020B0604030504040204" pitchFamily="34" charset="0"/>
              <a:buChar char="−"/>
              <a:defRPr sz="110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1852" indent="-162843" algn="l" defTabSz="844126" rtl="0" eaLnBrk="1" latinLnBrk="0" hangingPunct="1">
              <a:spcBef>
                <a:spcPts val="0"/>
              </a:spcBef>
              <a:spcAft>
                <a:spcPts val="923"/>
              </a:spcAft>
              <a:buFont typeface="Verdana" panose="020B0604030504040204" pitchFamily="34" charset="0"/>
              <a:buChar char="−"/>
              <a:defRPr sz="110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0"/>
              </a:spcAft>
              <a:buClr>
                <a:srgbClr val="808285"/>
              </a:buClr>
            </a:pPr>
            <a:r>
              <a:rPr lang="en-US" sz="1800" dirty="0">
                <a:solidFill>
                  <a:srgbClr val="1B3F90"/>
                </a:solidFill>
                <a:latin typeface="Mont"/>
                <a:cs typeface="Tahoma" panose="020B0604030504040204" pitchFamily="34" charset="0"/>
              </a:rPr>
              <a:t>Overall PLI Incentive Committed </a:t>
            </a:r>
            <a:r>
              <a:rPr lang="en-US" sz="1800" b="1" dirty="0">
                <a:solidFill>
                  <a:srgbClr val="EF7F1A"/>
                </a:solidFill>
                <a:latin typeface="Mont"/>
                <a:cs typeface="Tahoma" panose="020B0604030504040204" pitchFamily="34" charset="0"/>
              </a:rPr>
              <a:t>₹ 2 Lakh Crores </a:t>
            </a:r>
            <a:r>
              <a:rPr lang="en-US" sz="1800" dirty="0">
                <a:solidFill>
                  <a:srgbClr val="1B3F90"/>
                </a:solidFill>
                <a:latin typeface="Mont"/>
                <a:cs typeface="Tahoma" panose="020B0604030504040204" pitchFamily="34" charset="0"/>
              </a:rPr>
              <a:t>across </a:t>
            </a:r>
            <a:r>
              <a:rPr lang="en-US" sz="1800" b="1" dirty="0">
                <a:solidFill>
                  <a:srgbClr val="EF7F1A"/>
                </a:solidFill>
                <a:latin typeface="Mont"/>
                <a:cs typeface="Tahoma" panose="020B0604030504040204" pitchFamily="34" charset="0"/>
              </a:rPr>
              <a:t>14 </a:t>
            </a:r>
            <a:r>
              <a:rPr lang="en-US" sz="1800" dirty="0">
                <a:solidFill>
                  <a:srgbClr val="1B3F90"/>
                </a:solidFill>
                <a:latin typeface="Mont"/>
                <a:cs typeface="Tahoma" panose="020B0604030504040204" pitchFamily="34" charset="0"/>
              </a:rPr>
              <a:t>key sectors, to create national manufacturing champions</a:t>
            </a:r>
          </a:p>
          <a:p>
            <a:pPr>
              <a:spcAft>
                <a:spcPts val="3000"/>
              </a:spcAft>
              <a:buClr>
                <a:srgbClr val="808285"/>
              </a:buClr>
            </a:pPr>
            <a:r>
              <a:rPr lang="en-US" sz="1800" dirty="0">
                <a:solidFill>
                  <a:srgbClr val="1B3F90"/>
                </a:solidFill>
                <a:latin typeface="Mont"/>
                <a:cs typeface="Tahoma" panose="020B0604030504040204" pitchFamily="34" charset="0"/>
              </a:rPr>
              <a:t>PLI expected to garner cumulative capex of </a:t>
            </a:r>
            <a:r>
              <a:rPr lang="en-US" sz="1800" b="1" dirty="0">
                <a:solidFill>
                  <a:srgbClr val="EF7F1A"/>
                </a:solidFill>
                <a:latin typeface="Mont"/>
                <a:cs typeface="Tahoma" panose="020B0604030504040204" pitchFamily="34" charset="0"/>
              </a:rPr>
              <a:t>₹ 4.4 Lakh crores</a:t>
            </a:r>
            <a:r>
              <a:rPr lang="en-US" sz="1800" dirty="0">
                <a:solidFill>
                  <a:srgbClr val="1B3F90"/>
                </a:solidFill>
                <a:latin typeface="Mont"/>
                <a:cs typeface="Tahoma" panose="020B0604030504040204" pitchFamily="34" charset="0"/>
              </a:rPr>
              <a:t> over the next 4-5 years &amp; could fast track the capex plans from the private sector</a:t>
            </a:r>
          </a:p>
          <a:p>
            <a:pPr>
              <a:spcAft>
                <a:spcPts val="3000"/>
              </a:spcAft>
              <a:buClr>
                <a:srgbClr val="808285"/>
              </a:buClr>
            </a:pPr>
            <a:r>
              <a:rPr lang="en-US" sz="1800" dirty="0">
                <a:solidFill>
                  <a:srgbClr val="1B3F90"/>
                </a:solidFill>
                <a:latin typeface="Mont"/>
                <a:cs typeface="Tahoma" panose="020B0604030504040204" pitchFamily="34" charset="0"/>
              </a:rPr>
              <a:t>Incremental Revenue over 5-year period       </a:t>
            </a:r>
            <a:r>
              <a:rPr lang="en-US" sz="1800" b="1" dirty="0">
                <a:solidFill>
                  <a:srgbClr val="EF7F1A"/>
                </a:solidFill>
                <a:latin typeface="Mont"/>
                <a:cs typeface="Tahoma" panose="020B0604030504040204" pitchFamily="34" charset="0"/>
              </a:rPr>
              <a:t>₹ 40 Lakh Crores</a:t>
            </a:r>
          </a:p>
          <a:p>
            <a:pPr>
              <a:spcAft>
                <a:spcPts val="3000"/>
              </a:spcAft>
              <a:buClr>
                <a:srgbClr val="808285"/>
              </a:buClr>
            </a:pPr>
            <a:r>
              <a:rPr lang="en-US" sz="1800" dirty="0">
                <a:solidFill>
                  <a:srgbClr val="1B3F90"/>
                </a:solidFill>
                <a:latin typeface="Mont"/>
                <a:cs typeface="Tahoma" panose="020B0604030504040204" pitchFamily="34" charset="0"/>
              </a:rPr>
              <a:t>Employment </a:t>
            </a:r>
            <a:r>
              <a:rPr lang="en-US" sz="1800" b="1" dirty="0">
                <a:solidFill>
                  <a:srgbClr val="EF7F1A"/>
                </a:solidFill>
                <a:latin typeface="Mont"/>
                <a:cs typeface="Tahoma" panose="020B0604030504040204" pitchFamily="34" charset="0"/>
              </a:rPr>
              <a:t>60 Lakh</a:t>
            </a:r>
            <a:r>
              <a:rPr lang="en-US" sz="1800" b="1" dirty="0">
                <a:solidFill>
                  <a:srgbClr val="1B3F90"/>
                </a:solidFill>
                <a:latin typeface="Mont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rgbClr val="1B3F90"/>
                </a:solidFill>
                <a:latin typeface="Mont"/>
                <a:cs typeface="Tahoma" panose="020B0604030504040204" pitchFamily="34" charset="0"/>
              </a:rPr>
              <a:t>Jobs over next 5 years</a:t>
            </a:r>
            <a:endParaRPr lang="en-US" sz="1800" b="1" dirty="0">
              <a:solidFill>
                <a:srgbClr val="1B3F90"/>
              </a:solidFill>
              <a:latin typeface="Mont"/>
              <a:cs typeface="Tahoma" panose="020B0604030504040204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1301924-E0BD-9B13-2169-3FCE5F4034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6776049"/>
              </p:ext>
            </p:extLst>
          </p:nvPr>
        </p:nvGraphicFramePr>
        <p:xfrm>
          <a:off x="4766583" y="1175658"/>
          <a:ext cx="7323622" cy="4962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698A769-6B77-1903-325F-DBF773851F55}"/>
              </a:ext>
            </a:extLst>
          </p:cNvPr>
          <p:cNvSpPr txBox="1"/>
          <p:nvPr/>
        </p:nvSpPr>
        <p:spPr>
          <a:xfrm>
            <a:off x="9377207" y="2538057"/>
            <a:ext cx="286378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SzPct val="100000"/>
            </a:pPr>
            <a:r>
              <a:rPr lang="en-US" sz="2000" b="1" dirty="0">
                <a:solidFill>
                  <a:srgbClr val="EF7F1A"/>
                </a:solidFill>
                <a:latin typeface="Mont"/>
              </a:rPr>
              <a:t>- Sector wise PLI Outlay</a:t>
            </a:r>
            <a:endParaRPr lang="en-IN" sz="2000" b="1" dirty="0">
              <a:solidFill>
                <a:srgbClr val="EF7F1A"/>
              </a:solidFill>
              <a:latin typeface="Mon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E1BFF0-128A-0BCE-14D2-34C395E935AE}"/>
              </a:ext>
            </a:extLst>
          </p:cNvPr>
          <p:cNvSpPr txBox="1">
            <a:spLocks/>
          </p:cNvSpPr>
          <p:nvPr/>
        </p:nvSpPr>
        <p:spPr>
          <a:xfrm rot="10800000" flipV="1">
            <a:off x="8363818" y="6696036"/>
            <a:ext cx="35366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sz="1000">
                <a:solidFill>
                  <a:srgbClr val="313131"/>
                </a:solidFill>
                <a:ea typeface="Source Sans Pro" panose="020B0503030403020204" pitchFamily="34" charset="0"/>
              </a:rPr>
              <a:t>Source: www.investindia.gov.in, Research – IIFL Asset Management</a:t>
            </a:r>
            <a:endParaRPr lang="en-IN" sz="1000">
              <a:solidFill>
                <a:srgbClr val="313131"/>
              </a:solidFill>
              <a:ea typeface="Source Sans Pro" panose="020B0503030403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D8E657-FD2C-9B1D-478E-EA27BE72E4A7}"/>
              </a:ext>
            </a:extLst>
          </p:cNvPr>
          <p:cNvGrpSpPr/>
          <p:nvPr/>
        </p:nvGrpSpPr>
        <p:grpSpPr>
          <a:xfrm rot="10800000">
            <a:off x="250839" y="1451492"/>
            <a:ext cx="180000" cy="180000"/>
            <a:chOff x="624731" y="1669109"/>
            <a:chExt cx="512303" cy="529443"/>
          </a:xfrm>
        </p:grpSpPr>
        <p:sp>
          <p:nvSpPr>
            <p:cNvPr id="15" name="Block Arc 14">
              <a:extLst>
                <a:ext uri="{FF2B5EF4-FFF2-40B4-BE49-F238E27FC236}">
                  <a16:creationId xmlns:a16="http://schemas.microsoft.com/office/drawing/2014/main" id="{566B6B58-6AF9-F80D-7126-555ABF2F9033}"/>
                </a:ext>
              </a:extLst>
            </p:cNvPr>
            <p:cNvSpPr/>
            <p:nvPr/>
          </p:nvSpPr>
          <p:spPr>
            <a:xfrm rot="16200000">
              <a:off x="612531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1B3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id="{BE9891E5-B808-D8CE-5DBE-F2E641422DE7}"/>
                </a:ext>
              </a:extLst>
            </p:cNvPr>
            <p:cNvSpPr/>
            <p:nvPr/>
          </p:nvSpPr>
          <p:spPr>
            <a:xfrm rot="5400000" flipH="1">
              <a:off x="619790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EF7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BD486D-F2D1-8635-94E5-D16103E656A5}"/>
              </a:ext>
            </a:extLst>
          </p:cNvPr>
          <p:cNvGrpSpPr/>
          <p:nvPr/>
        </p:nvGrpSpPr>
        <p:grpSpPr>
          <a:xfrm rot="10800000">
            <a:off x="250839" y="2650975"/>
            <a:ext cx="180000" cy="180000"/>
            <a:chOff x="624731" y="1669109"/>
            <a:chExt cx="512303" cy="529443"/>
          </a:xfrm>
        </p:grpSpPr>
        <p:sp>
          <p:nvSpPr>
            <p:cNvPr id="18" name="Block Arc 17">
              <a:extLst>
                <a:ext uri="{FF2B5EF4-FFF2-40B4-BE49-F238E27FC236}">
                  <a16:creationId xmlns:a16="http://schemas.microsoft.com/office/drawing/2014/main" id="{66CDA5F0-6E0F-E0A1-E92A-9D3FD78C9882}"/>
                </a:ext>
              </a:extLst>
            </p:cNvPr>
            <p:cNvSpPr/>
            <p:nvPr/>
          </p:nvSpPr>
          <p:spPr>
            <a:xfrm rot="16200000">
              <a:off x="612531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1B3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9" name="Block Arc 18">
              <a:extLst>
                <a:ext uri="{FF2B5EF4-FFF2-40B4-BE49-F238E27FC236}">
                  <a16:creationId xmlns:a16="http://schemas.microsoft.com/office/drawing/2014/main" id="{D6A7C047-D469-8AD0-B706-DDA2E64997A5}"/>
                </a:ext>
              </a:extLst>
            </p:cNvPr>
            <p:cNvSpPr/>
            <p:nvPr/>
          </p:nvSpPr>
          <p:spPr>
            <a:xfrm rot="5400000" flipH="1">
              <a:off x="619790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EF7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4AA51BB-4DF8-2025-4716-E8C84625E4AE}"/>
              </a:ext>
            </a:extLst>
          </p:cNvPr>
          <p:cNvGrpSpPr/>
          <p:nvPr/>
        </p:nvGrpSpPr>
        <p:grpSpPr>
          <a:xfrm rot="10800000">
            <a:off x="244953" y="4141800"/>
            <a:ext cx="180000" cy="180000"/>
            <a:chOff x="624731" y="1669109"/>
            <a:chExt cx="512303" cy="529443"/>
          </a:xfrm>
        </p:grpSpPr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A477AC22-70A7-BD74-2560-B0B54A20CD88}"/>
                </a:ext>
              </a:extLst>
            </p:cNvPr>
            <p:cNvSpPr/>
            <p:nvPr/>
          </p:nvSpPr>
          <p:spPr>
            <a:xfrm rot="16200000">
              <a:off x="612531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1B3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22" name="Block Arc 21">
              <a:extLst>
                <a:ext uri="{FF2B5EF4-FFF2-40B4-BE49-F238E27FC236}">
                  <a16:creationId xmlns:a16="http://schemas.microsoft.com/office/drawing/2014/main" id="{9C2FD77B-ECD3-13AD-4E69-370C5883B553}"/>
                </a:ext>
              </a:extLst>
            </p:cNvPr>
            <p:cNvSpPr/>
            <p:nvPr/>
          </p:nvSpPr>
          <p:spPr>
            <a:xfrm rot="5400000" flipH="1">
              <a:off x="619790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EF7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98805C5-8890-496D-E887-9B318DCD9BCA}"/>
              </a:ext>
            </a:extLst>
          </p:cNvPr>
          <p:cNvGrpSpPr/>
          <p:nvPr/>
        </p:nvGrpSpPr>
        <p:grpSpPr>
          <a:xfrm rot="10800000">
            <a:off x="242403" y="5056369"/>
            <a:ext cx="180000" cy="180000"/>
            <a:chOff x="624731" y="1669109"/>
            <a:chExt cx="512303" cy="529443"/>
          </a:xfrm>
        </p:grpSpPr>
        <p:sp>
          <p:nvSpPr>
            <p:cNvPr id="24" name="Block Arc 23">
              <a:extLst>
                <a:ext uri="{FF2B5EF4-FFF2-40B4-BE49-F238E27FC236}">
                  <a16:creationId xmlns:a16="http://schemas.microsoft.com/office/drawing/2014/main" id="{3D28DD8F-0296-054E-1D3A-D0D95235C78D}"/>
                </a:ext>
              </a:extLst>
            </p:cNvPr>
            <p:cNvSpPr/>
            <p:nvPr/>
          </p:nvSpPr>
          <p:spPr>
            <a:xfrm rot="16200000">
              <a:off x="612531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1B3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25" name="Block Arc 24">
              <a:extLst>
                <a:ext uri="{FF2B5EF4-FFF2-40B4-BE49-F238E27FC236}">
                  <a16:creationId xmlns:a16="http://schemas.microsoft.com/office/drawing/2014/main" id="{E8B229D5-2D6B-509A-10A0-0F4CBC22C8E3}"/>
                </a:ext>
              </a:extLst>
            </p:cNvPr>
            <p:cNvSpPr/>
            <p:nvPr/>
          </p:nvSpPr>
          <p:spPr>
            <a:xfrm rot="5400000" flipH="1">
              <a:off x="619790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EF7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2044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FD2C74-1CAA-4A81-B9C4-3EC49A95CB70}"/>
              </a:ext>
            </a:extLst>
          </p:cNvPr>
          <p:cNvSpPr/>
          <p:nvPr/>
        </p:nvSpPr>
        <p:spPr>
          <a:xfrm>
            <a:off x="0" y="0"/>
            <a:ext cx="9753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2EE5F2A-AA98-4624-B27D-10BF184A6C41}"/>
              </a:ext>
            </a:extLst>
          </p:cNvPr>
          <p:cNvSpPr/>
          <p:nvPr/>
        </p:nvSpPr>
        <p:spPr>
          <a:xfrm>
            <a:off x="7486650" y="0"/>
            <a:ext cx="4724400" cy="2609850"/>
          </a:xfrm>
          <a:custGeom>
            <a:avLst/>
            <a:gdLst>
              <a:gd name="connsiteX0" fmla="*/ 22288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266950 w 4724400"/>
              <a:gd name="connsiteY4" fmla="*/ 38100 h 2609850"/>
              <a:gd name="connsiteX5" fmla="*/ 2228850 w 4724400"/>
              <a:gd name="connsiteY5" fmla="*/ 0 h 260985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2266950 w 4724400"/>
              <a:gd name="connsiteY4" fmla="*/ 19050 h 2590800"/>
              <a:gd name="connsiteX5" fmla="*/ 1949450 w 4724400"/>
              <a:gd name="connsiteY5" fmla="*/ 95250 h 259080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1949450 w 4724400"/>
              <a:gd name="connsiteY4" fmla="*/ 95250 h 2590800"/>
              <a:gd name="connsiteX0" fmla="*/ 20891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089150 w 4724400"/>
              <a:gd name="connsiteY4" fmla="*/ 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400" h="2609850">
                <a:moveTo>
                  <a:pt x="2089150" y="0"/>
                </a:moveTo>
                <a:lnTo>
                  <a:pt x="0" y="990600"/>
                </a:lnTo>
                <a:lnTo>
                  <a:pt x="4724400" y="2609850"/>
                </a:lnTo>
                <a:lnTo>
                  <a:pt x="4705350" y="19050"/>
                </a:lnTo>
                <a:lnTo>
                  <a:pt x="208915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C88978-323D-4FAD-8178-697C6C3FF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074831" y="16152"/>
            <a:ext cx="3121703" cy="279448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58F3F6F-DD56-4A82-97FD-7271C02422A4}"/>
              </a:ext>
            </a:extLst>
          </p:cNvPr>
          <p:cNvSpPr/>
          <p:nvPr/>
        </p:nvSpPr>
        <p:spPr>
          <a:xfrm flipH="1" flipV="1">
            <a:off x="0" y="6096000"/>
            <a:ext cx="2381250" cy="762000"/>
          </a:xfrm>
          <a:custGeom>
            <a:avLst/>
            <a:gdLst>
              <a:gd name="connsiteX0" fmla="*/ 0 w 2381250"/>
              <a:gd name="connsiteY0" fmla="*/ 0 h 762000"/>
              <a:gd name="connsiteX1" fmla="*/ 2381250 w 2381250"/>
              <a:gd name="connsiteY1" fmla="*/ 0 h 762000"/>
              <a:gd name="connsiteX2" fmla="*/ 2381250 w 2381250"/>
              <a:gd name="connsiteY2" fmla="*/ 762000 h 762000"/>
              <a:gd name="connsiteX3" fmla="*/ 0 w 2381250"/>
              <a:gd name="connsiteY3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0" h="762000">
                <a:moveTo>
                  <a:pt x="0" y="0"/>
                </a:moveTo>
                <a:lnTo>
                  <a:pt x="2381250" y="0"/>
                </a:lnTo>
                <a:lnTo>
                  <a:pt x="2381250" y="762000"/>
                </a:lnTo>
                <a:lnTo>
                  <a:pt x="0" y="0"/>
                </a:lnTo>
                <a:close/>
              </a:path>
            </a:pathLst>
          </a:custGeom>
          <a:solidFill>
            <a:srgbClr val="EF7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80DD9A-6E69-4166-832D-96C004436A20}"/>
              </a:ext>
            </a:extLst>
          </p:cNvPr>
          <p:cNvSpPr txBox="1"/>
          <p:nvPr/>
        </p:nvSpPr>
        <p:spPr>
          <a:xfrm>
            <a:off x="378278" y="441352"/>
            <a:ext cx="60606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" b="1" dirty="0">
                <a:solidFill>
                  <a:srgbClr val="1B3F90"/>
                </a:solidFill>
              </a:rPr>
              <a:t>Home to IT Industry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6E6059B-9158-44BB-8D50-AED92E8440D3}"/>
              </a:ext>
            </a:extLst>
          </p:cNvPr>
          <p:cNvSpPr/>
          <p:nvPr/>
        </p:nvSpPr>
        <p:spPr>
          <a:xfrm>
            <a:off x="9442450" y="-5081"/>
            <a:ext cx="2752725" cy="66675"/>
          </a:xfrm>
          <a:custGeom>
            <a:avLst/>
            <a:gdLst>
              <a:gd name="connsiteX0" fmla="*/ 22288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266950 w 4724400"/>
              <a:gd name="connsiteY4" fmla="*/ 38100 h 2609850"/>
              <a:gd name="connsiteX5" fmla="*/ 2228850 w 4724400"/>
              <a:gd name="connsiteY5" fmla="*/ 0 h 260985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2266950 w 4724400"/>
              <a:gd name="connsiteY4" fmla="*/ 19050 h 2590800"/>
              <a:gd name="connsiteX5" fmla="*/ 1949450 w 4724400"/>
              <a:gd name="connsiteY5" fmla="*/ 95250 h 259080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1949450 w 4724400"/>
              <a:gd name="connsiteY4" fmla="*/ 95250 h 2590800"/>
              <a:gd name="connsiteX0" fmla="*/ 20891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089150 w 4724400"/>
              <a:gd name="connsiteY4" fmla="*/ 0 h 2609850"/>
              <a:gd name="connsiteX0" fmla="*/ 120650 w 2755900"/>
              <a:gd name="connsiteY0" fmla="*/ 0 h 2609850"/>
              <a:gd name="connsiteX1" fmla="*/ 0 w 2755900"/>
              <a:gd name="connsiteY1" fmla="*/ 63500 h 2609850"/>
              <a:gd name="connsiteX2" fmla="*/ 2755900 w 2755900"/>
              <a:gd name="connsiteY2" fmla="*/ 2609850 h 2609850"/>
              <a:gd name="connsiteX3" fmla="*/ 2736850 w 2755900"/>
              <a:gd name="connsiteY3" fmla="*/ 19050 h 2609850"/>
              <a:gd name="connsiteX4" fmla="*/ 120650 w 2755900"/>
              <a:gd name="connsiteY4" fmla="*/ 0 h 2609850"/>
              <a:gd name="connsiteX0" fmla="*/ 120650 w 2743200"/>
              <a:gd name="connsiteY0" fmla="*/ 0 h 95250"/>
              <a:gd name="connsiteX1" fmla="*/ 0 w 2743200"/>
              <a:gd name="connsiteY1" fmla="*/ 63500 h 95250"/>
              <a:gd name="connsiteX2" fmla="*/ 2743200 w 2743200"/>
              <a:gd name="connsiteY2" fmla="*/ 95250 h 95250"/>
              <a:gd name="connsiteX3" fmla="*/ 2736850 w 2743200"/>
              <a:gd name="connsiteY3" fmla="*/ 19050 h 95250"/>
              <a:gd name="connsiteX4" fmla="*/ 120650 w 2743200"/>
              <a:gd name="connsiteY4" fmla="*/ 0 h 95250"/>
              <a:gd name="connsiteX0" fmla="*/ 120650 w 2743200"/>
              <a:gd name="connsiteY0" fmla="*/ 0 h 95250"/>
              <a:gd name="connsiteX1" fmla="*/ 0 w 2743200"/>
              <a:gd name="connsiteY1" fmla="*/ 63500 h 95250"/>
              <a:gd name="connsiteX2" fmla="*/ 2743200 w 2743200"/>
              <a:gd name="connsiteY2" fmla="*/ 95250 h 95250"/>
              <a:gd name="connsiteX3" fmla="*/ 2736850 w 2743200"/>
              <a:gd name="connsiteY3" fmla="*/ 19050 h 95250"/>
              <a:gd name="connsiteX4" fmla="*/ 120650 w 2743200"/>
              <a:gd name="connsiteY4" fmla="*/ 0 h 95250"/>
              <a:gd name="connsiteX0" fmla="*/ 120650 w 2743200"/>
              <a:gd name="connsiteY0" fmla="*/ 0 h 85725"/>
              <a:gd name="connsiteX1" fmla="*/ 0 w 2743200"/>
              <a:gd name="connsiteY1" fmla="*/ 53975 h 85725"/>
              <a:gd name="connsiteX2" fmla="*/ 2743200 w 2743200"/>
              <a:gd name="connsiteY2" fmla="*/ 85725 h 85725"/>
              <a:gd name="connsiteX3" fmla="*/ 2736850 w 2743200"/>
              <a:gd name="connsiteY3" fmla="*/ 9525 h 85725"/>
              <a:gd name="connsiteX4" fmla="*/ 120650 w 2743200"/>
              <a:gd name="connsiteY4" fmla="*/ 0 h 85725"/>
              <a:gd name="connsiteX0" fmla="*/ 120650 w 2746375"/>
              <a:gd name="connsiteY0" fmla="*/ 0 h 85725"/>
              <a:gd name="connsiteX1" fmla="*/ 0 w 2746375"/>
              <a:gd name="connsiteY1" fmla="*/ 53975 h 85725"/>
              <a:gd name="connsiteX2" fmla="*/ 2743200 w 2746375"/>
              <a:gd name="connsiteY2" fmla="*/ 85725 h 85725"/>
              <a:gd name="connsiteX3" fmla="*/ 2746375 w 2746375"/>
              <a:gd name="connsiteY3" fmla="*/ 3175 h 85725"/>
              <a:gd name="connsiteX4" fmla="*/ 120650 w 2746375"/>
              <a:gd name="connsiteY4" fmla="*/ 0 h 85725"/>
              <a:gd name="connsiteX0" fmla="*/ 120650 w 2746375"/>
              <a:gd name="connsiteY0" fmla="*/ 0 h 66675"/>
              <a:gd name="connsiteX1" fmla="*/ 0 w 2746375"/>
              <a:gd name="connsiteY1" fmla="*/ 53975 h 66675"/>
              <a:gd name="connsiteX2" fmla="*/ 2743200 w 2746375"/>
              <a:gd name="connsiteY2" fmla="*/ 66675 h 66675"/>
              <a:gd name="connsiteX3" fmla="*/ 2746375 w 2746375"/>
              <a:gd name="connsiteY3" fmla="*/ 3175 h 66675"/>
              <a:gd name="connsiteX4" fmla="*/ 120650 w 2746375"/>
              <a:gd name="connsiteY4" fmla="*/ 0 h 66675"/>
              <a:gd name="connsiteX0" fmla="*/ 127000 w 2752725"/>
              <a:gd name="connsiteY0" fmla="*/ 0 h 66675"/>
              <a:gd name="connsiteX1" fmla="*/ 0 w 2752725"/>
              <a:gd name="connsiteY1" fmla="*/ 60325 h 66675"/>
              <a:gd name="connsiteX2" fmla="*/ 2749550 w 2752725"/>
              <a:gd name="connsiteY2" fmla="*/ 66675 h 66675"/>
              <a:gd name="connsiteX3" fmla="*/ 2752725 w 2752725"/>
              <a:gd name="connsiteY3" fmla="*/ 3175 h 66675"/>
              <a:gd name="connsiteX4" fmla="*/ 127000 w 2752725"/>
              <a:gd name="connsiteY4" fmla="*/ 0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2725" h="66675">
                <a:moveTo>
                  <a:pt x="127000" y="0"/>
                </a:moveTo>
                <a:cubicBezTo>
                  <a:pt x="83608" y="24342"/>
                  <a:pt x="40217" y="39158"/>
                  <a:pt x="0" y="60325"/>
                </a:cubicBezTo>
                <a:lnTo>
                  <a:pt x="2749550" y="66675"/>
                </a:lnTo>
                <a:lnTo>
                  <a:pt x="2752725" y="3175"/>
                </a:lnTo>
                <a:lnTo>
                  <a:pt x="127000" y="0"/>
                </a:lnTo>
                <a:close/>
              </a:path>
            </a:pathLst>
          </a:custGeom>
          <a:solidFill>
            <a:srgbClr val="EF7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D60647FF-909D-4C02-8884-EA8F4A825B23}"/>
              </a:ext>
            </a:extLst>
          </p:cNvPr>
          <p:cNvSpPr txBox="1"/>
          <p:nvPr/>
        </p:nvSpPr>
        <p:spPr>
          <a:xfrm>
            <a:off x="693438" y="346745"/>
            <a:ext cx="4947267" cy="3443747"/>
          </a:xfrm>
          <a:prstGeom prst="rect">
            <a:avLst/>
          </a:prstGeom>
          <a:ln w="9525">
            <a:noFill/>
            <a:round/>
          </a:ln>
        </p:spPr>
        <p:txBody>
          <a:bodyPr>
            <a:noAutofit/>
          </a:bodyPr>
          <a:lstStyle>
            <a:lvl1pPr marL="0" indent="0" algn="l" defTabSz="844126" rtl="0" eaLnBrk="1" latinLnBrk="0" hangingPunct="1">
              <a:spcBef>
                <a:spcPts val="0"/>
              </a:spcBef>
              <a:spcAft>
                <a:spcPts val="923"/>
              </a:spcAft>
              <a:buSzPct val="100000"/>
              <a:buFontTx/>
              <a:buNone/>
              <a:defRPr sz="1477" b="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 Light" panose="020F0302020204030204" pitchFamily="34" charset="0"/>
              </a:defRPr>
            </a:lvl1pPr>
            <a:lvl2pPr marL="128964" indent="-128964" algn="l" defTabSz="844126" rtl="0" eaLnBrk="1" latinLnBrk="0" hangingPunct="1">
              <a:spcBef>
                <a:spcPts val="0"/>
              </a:spcBef>
              <a:spcAft>
                <a:spcPts val="923"/>
              </a:spcAft>
              <a:buClr>
                <a:schemeClr val="accent1"/>
              </a:buClr>
              <a:buSzPct val="110000"/>
              <a:buFont typeface=".Lucida Grande UI Regular"/>
              <a:buChar char="◆"/>
              <a:defRPr lang="en-US" sz="1477" b="1" kern="1200" dirty="0" smtClean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 Light" panose="020F0302020204030204" pitchFamily="34" charset="0"/>
              </a:defRPr>
            </a:lvl2pPr>
            <a:lvl3pPr marL="281376" indent="-128964" algn="l" defTabSz="844126" rtl="0" eaLnBrk="1" latinLnBrk="0" hangingPunct="1">
              <a:spcBef>
                <a:spcPts val="0"/>
              </a:spcBef>
              <a:spcAft>
                <a:spcPts val="923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lang="en-US" sz="1477" kern="1200" dirty="0" smtClean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 Light" panose="020F0302020204030204" pitchFamily="34" charset="0"/>
              </a:defRPr>
            </a:lvl3pPr>
            <a:lvl4pPr marL="433787" indent="-128964" algn="l" defTabSz="844126" rtl="0" eaLnBrk="1" latinLnBrk="0" hangingPunct="1">
              <a:spcBef>
                <a:spcPts val="0"/>
              </a:spcBef>
              <a:spcAft>
                <a:spcPts val="923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◦"/>
              <a:defRPr lang="en-US" sz="1477" kern="1200" baseline="0" dirty="0" smtClean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 Light" panose="020F0302020204030204" pitchFamily="34" charset="0"/>
              </a:defRPr>
            </a:lvl4pPr>
            <a:lvl5pPr marL="586198" indent="-128964" algn="l" defTabSz="737145" rtl="0" eaLnBrk="1" latinLnBrk="0" hangingPunct="1">
              <a:spcBef>
                <a:spcPts val="0"/>
              </a:spcBef>
              <a:spcAft>
                <a:spcPts val="923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−"/>
              <a:tabLst/>
              <a:defRPr lang="en-US" sz="1477" kern="1200" baseline="0" dirty="0" smtClean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 Light" panose="020F0302020204030204" pitchFamily="34" charset="0"/>
              </a:defRPr>
            </a:lvl5pPr>
            <a:lvl6pPr marL="491852" indent="-162843" algn="l" defTabSz="844126" rtl="0" eaLnBrk="1" latinLnBrk="0" hangingPunct="1">
              <a:spcBef>
                <a:spcPts val="0"/>
              </a:spcBef>
              <a:spcAft>
                <a:spcPts val="923"/>
              </a:spcAft>
              <a:buFont typeface="Verdana" panose="020B0604030504040204" pitchFamily="34" charset="0"/>
              <a:buChar char="−"/>
              <a:defRPr sz="110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1852" indent="-162843" algn="l" defTabSz="844126" rtl="0" eaLnBrk="1" latinLnBrk="0" hangingPunct="1">
              <a:spcBef>
                <a:spcPts val="0"/>
              </a:spcBef>
              <a:spcAft>
                <a:spcPts val="923"/>
              </a:spcAft>
              <a:buFont typeface="Verdana" panose="020B0604030504040204" pitchFamily="34" charset="0"/>
              <a:buChar char="−"/>
              <a:defRPr sz="11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1852" indent="-162843" algn="l" defTabSz="844126" rtl="0" eaLnBrk="1" latinLnBrk="0" hangingPunct="1">
              <a:spcBef>
                <a:spcPts val="0"/>
              </a:spcBef>
              <a:spcAft>
                <a:spcPts val="923"/>
              </a:spcAft>
              <a:buFont typeface="Verdana" panose="020B0604030504040204" pitchFamily="34" charset="0"/>
              <a:buChar char="−"/>
              <a:defRPr sz="110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1852" indent="-162843" algn="l" defTabSz="844126" rtl="0" eaLnBrk="1" latinLnBrk="0" hangingPunct="1">
              <a:spcBef>
                <a:spcPts val="0"/>
              </a:spcBef>
              <a:spcAft>
                <a:spcPts val="923"/>
              </a:spcAft>
              <a:buFont typeface="Verdana" panose="020B0604030504040204" pitchFamily="34" charset="0"/>
              <a:buChar char="−"/>
              <a:defRPr sz="110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</a:pPr>
            <a:br>
              <a:rPr lang="en-US" sz="3600" b="1" dirty="0">
                <a:solidFill>
                  <a:srgbClr val="3E5B2A"/>
                </a:solidFill>
                <a:latin typeface="Bahnschrift SemiBold Condensed" panose="020B0502040204020203" pitchFamily="34" charset="0"/>
                <a:cs typeface="Tahoma" panose="020B0604030504040204" pitchFamily="34" charset="0"/>
              </a:rPr>
            </a:br>
            <a:endParaRPr lang="en-US" sz="1000" b="1" dirty="0">
              <a:solidFill>
                <a:srgbClr val="3E5B2A"/>
              </a:solidFill>
              <a:latin typeface="Mont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808285"/>
              </a:buClr>
            </a:pPr>
            <a:r>
              <a:rPr lang="en-US" sz="1800" dirty="0">
                <a:solidFill>
                  <a:srgbClr val="1B3F90"/>
                </a:solidFill>
                <a:latin typeface="Mont"/>
                <a:cs typeface="Tahoma" panose="020B0604030504040204" pitchFamily="34" charset="0"/>
              </a:rPr>
              <a:t>Growth in IT Exports – </a:t>
            </a:r>
            <a:br>
              <a:rPr lang="en-US" sz="1800" dirty="0">
                <a:solidFill>
                  <a:srgbClr val="1B3F90"/>
                </a:solidFill>
                <a:latin typeface="Mont"/>
                <a:cs typeface="Tahoma" panose="020B0604030504040204" pitchFamily="34" charset="0"/>
              </a:rPr>
            </a:br>
            <a:br>
              <a:rPr lang="en-US" sz="1800" dirty="0">
                <a:solidFill>
                  <a:srgbClr val="1B3F90"/>
                </a:solidFill>
                <a:latin typeface="Mont"/>
                <a:cs typeface="Tahoma" panose="020B0604030504040204" pitchFamily="34" charset="0"/>
              </a:rPr>
            </a:br>
            <a:br>
              <a:rPr lang="en-US" sz="1800" dirty="0">
                <a:solidFill>
                  <a:srgbClr val="1B3F90"/>
                </a:solidFill>
                <a:latin typeface="Mont"/>
                <a:cs typeface="Tahoma" panose="020B0604030504040204" pitchFamily="34" charset="0"/>
              </a:rPr>
            </a:br>
            <a:br>
              <a:rPr lang="en-US" sz="1800" dirty="0">
                <a:solidFill>
                  <a:srgbClr val="1B3F90"/>
                </a:solidFill>
                <a:latin typeface="Mont"/>
                <a:cs typeface="Tahoma" panose="020B0604030504040204" pitchFamily="34" charset="0"/>
              </a:rPr>
            </a:br>
            <a:endParaRPr lang="en-US" sz="1800" dirty="0">
              <a:solidFill>
                <a:srgbClr val="1B3F90"/>
              </a:solidFill>
              <a:latin typeface="Mont"/>
              <a:cs typeface="Tahoma" panose="020B060403050404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1B3F90"/>
              </a:solidFill>
              <a:latin typeface="Mont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</a:pPr>
            <a:br>
              <a:rPr lang="en-US" sz="1800" dirty="0">
                <a:solidFill>
                  <a:srgbClr val="1B3F90"/>
                </a:solidFill>
                <a:latin typeface="Mont"/>
                <a:cs typeface="Tahoma" panose="020B0604030504040204" pitchFamily="34" charset="0"/>
              </a:rPr>
            </a:br>
            <a:endParaRPr lang="en-US" sz="1800" dirty="0">
              <a:solidFill>
                <a:srgbClr val="1B3F90"/>
              </a:solidFill>
              <a:latin typeface="Mont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808285"/>
              </a:buClr>
            </a:pPr>
            <a:r>
              <a:rPr lang="en-US" sz="1800" dirty="0">
                <a:solidFill>
                  <a:srgbClr val="1B3F90"/>
                </a:solidFill>
                <a:latin typeface="Mont"/>
                <a:cs typeface="Times New Roman" panose="02020603050405020304" pitchFamily="18" charset="0"/>
              </a:rPr>
              <a:t>India is the </a:t>
            </a:r>
            <a:r>
              <a:rPr lang="en-US" sz="1800" b="1" dirty="0">
                <a:solidFill>
                  <a:srgbClr val="EF7F1A"/>
                </a:solidFill>
                <a:latin typeface="Mont"/>
                <a:cs typeface="Times New Roman" panose="02020603050405020304" pitchFamily="18" charset="0"/>
              </a:rPr>
              <a:t>2nd  </a:t>
            </a:r>
            <a:r>
              <a:rPr lang="en-US" sz="1800" dirty="0">
                <a:solidFill>
                  <a:srgbClr val="1B3F90"/>
                </a:solidFill>
                <a:latin typeface="Mont"/>
                <a:cs typeface="Times New Roman" panose="02020603050405020304" pitchFamily="18" charset="0"/>
              </a:rPr>
              <a:t>Fastest Digitizing Economy Globally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808285"/>
              </a:buClr>
            </a:pPr>
            <a:r>
              <a:rPr lang="en-US" sz="1800" b="1" dirty="0">
                <a:solidFill>
                  <a:srgbClr val="EF7F1A"/>
                </a:solidFill>
                <a:effectLst/>
                <a:latin typeface="Mont"/>
                <a:ea typeface="Calibri" panose="020F0502020204030204" pitchFamily="34" charset="0"/>
                <a:cs typeface="Times New Roman" panose="02020603050405020304" pitchFamily="18" charset="0"/>
              </a:rPr>
              <a:t>&gt; 51%</a:t>
            </a:r>
            <a:r>
              <a:rPr lang="en-US" sz="1800" dirty="0">
                <a:solidFill>
                  <a:srgbClr val="EF7F1A"/>
                </a:solidFill>
                <a:effectLst/>
                <a:latin typeface="Mon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1B3F90"/>
                </a:solidFill>
                <a:effectLst/>
                <a:latin typeface="Mont"/>
                <a:ea typeface="Calibri" panose="020F0502020204030204" pitchFamily="34" charset="0"/>
                <a:cs typeface="Times New Roman" panose="02020603050405020304" pitchFamily="18" charset="0"/>
              </a:rPr>
              <a:t>share in global outsourcing market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808285"/>
              </a:buClr>
            </a:pPr>
            <a:r>
              <a:rPr lang="en-IN" sz="1800" dirty="0">
                <a:solidFill>
                  <a:srgbClr val="1B3F90"/>
                </a:solidFill>
                <a:effectLst/>
                <a:latin typeface="Mont"/>
                <a:ea typeface="Calibri" panose="020F0502020204030204" pitchFamily="34" charset="0"/>
                <a:cs typeface="Segoe UI" panose="020B0502040204020203" pitchFamily="34" charset="0"/>
              </a:rPr>
              <a:t>Ed-tech market size is expected to reach </a:t>
            </a:r>
            <a:r>
              <a:rPr lang="en-IN" sz="1800" b="1" dirty="0">
                <a:solidFill>
                  <a:srgbClr val="EF7F1A"/>
                </a:solidFill>
                <a:latin typeface="Mont"/>
                <a:ea typeface="Calibri" panose="020F0502020204030204" pitchFamily="34" charset="0"/>
                <a:cs typeface="Segoe UI" panose="020B0502040204020203" pitchFamily="34" charset="0"/>
              </a:rPr>
              <a:t>₹ 2.4 Lakh Crores</a:t>
            </a:r>
            <a:r>
              <a:rPr lang="en-IN" sz="1800" b="1" dirty="0">
                <a:solidFill>
                  <a:srgbClr val="1B3F90"/>
                </a:solidFill>
                <a:effectLst/>
                <a:latin typeface="Mont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IN" sz="1800" dirty="0">
                <a:solidFill>
                  <a:srgbClr val="1B3F90"/>
                </a:solidFill>
                <a:effectLst/>
                <a:latin typeface="Mont"/>
                <a:ea typeface="Calibri" panose="020F0502020204030204" pitchFamily="34" charset="0"/>
                <a:cs typeface="Segoe UI" panose="020B0502040204020203" pitchFamily="34" charset="0"/>
              </a:rPr>
              <a:t>by 2031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808285"/>
              </a:buClr>
            </a:pPr>
            <a:r>
              <a:rPr lang="en-US" sz="1800" dirty="0">
                <a:solidFill>
                  <a:srgbClr val="1B3F90"/>
                </a:solidFill>
                <a:effectLst/>
                <a:latin typeface="Mont"/>
                <a:ea typeface="Calibri" panose="020F0502020204030204" pitchFamily="34" charset="0"/>
                <a:cs typeface="Times New Roman" panose="02020603050405020304" pitchFamily="18" charset="0"/>
              </a:rPr>
              <a:t>For every</a:t>
            </a:r>
            <a:r>
              <a:rPr lang="en-US" sz="1800" dirty="0">
                <a:solidFill>
                  <a:srgbClr val="EF7F1A"/>
                </a:solidFill>
                <a:effectLst/>
                <a:latin typeface="Mon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EF7F1A"/>
                </a:solidFill>
                <a:effectLst/>
                <a:latin typeface="Mon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800" dirty="0">
                <a:solidFill>
                  <a:srgbClr val="1B3F90"/>
                </a:solidFill>
                <a:effectLst/>
                <a:latin typeface="Mont"/>
                <a:ea typeface="Calibri" panose="020F0502020204030204" pitchFamily="34" charset="0"/>
                <a:cs typeface="Times New Roman" panose="02020603050405020304" pitchFamily="18" charset="0"/>
              </a:rPr>
              <a:t> job that is created in the IT sector,</a:t>
            </a:r>
            <a:r>
              <a:rPr lang="en-US" sz="1800" b="1" dirty="0">
                <a:solidFill>
                  <a:srgbClr val="1B3F90"/>
                </a:solidFill>
                <a:effectLst/>
                <a:latin typeface="Mon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EF7F1A"/>
                </a:solidFill>
                <a:effectLst/>
                <a:latin typeface="Mont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800" b="1" dirty="0">
                <a:solidFill>
                  <a:srgbClr val="1B3F90"/>
                </a:solidFill>
                <a:effectLst/>
                <a:latin typeface="Mon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1B3F90"/>
                </a:solidFill>
                <a:effectLst/>
                <a:latin typeface="Mont"/>
                <a:ea typeface="Calibri" panose="020F0502020204030204" pitchFamily="34" charset="0"/>
                <a:cs typeface="Times New Roman" panose="02020603050405020304" pitchFamily="18" charset="0"/>
              </a:rPr>
              <a:t>jobs are created in the rest of the economy</a:t>
            </a:r>
            <a:r>
              <a:rPr lang="en-US" sz="1600" dirty="0">
                <a:solidFill>
                  <a:srgbClr val="1B3F90"/>
                </a:solidFill>
                <a:effectLst/>
                <a:latin typeface="Mon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0507C7D-0999-5539-4029-A7CCB65FE781}"/>
              </a:ext>
            </a:extLst>
          </p:cNvPr>
          <p:cNvGrpSpPr/>
          <p:nvPr/>
        </p:nvGrpSpPr>
        <p:grpSpPr>
          <a:xfrm>
            <a:off x="5172022" y="1053114"/>
            <a:ext cx="6678214" cy="4751772"/>
            <a:chOff x="5701007" y="1655697"/>
            <a:chExt cx="6290316" cy="4276301"/>
          </a:xfrm>
        </p:grpSpPr>
        <p:pic>
          <p:nvPicPr>
            <p:cNvPr id="7" name="Graphic 31" descr="Lights On">
              <a:extLst>
                <a:ext uri="{FF2B5EF4-FFF2-40B4-BE49-F238E27FC236}">
                  <a16:creationId xmlns:a16="http://schemas.microsoft.com/office/drawing/2014/main" id="{1187AB76-1162-703B-6CDE-049FE7043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43273" y="1655697"/>
              <a:ext cx="530734" cy="530734"/>
            </a:xfrm>
            <a:prstGeom prst="rect">
              <a:avLst/>
            </a:prstGeom>
          </p:spPr>
        </p:pic>
        <p:sp>
          <p:nvSpPr>
            <p:cNvPr id="13" name="Flowchart: Process 12">
              <a:extLst>
                <a:ext uri="{FF2B5EF4-FFF2-40B4-BE49-F238E27FC236}">
                  <a16:creationId xmlns:a16="http://schemas.microsoft.com/office/drawing/2014/main" id="{00F910FD-2F89-ED38-CBCB-515B4DAD7247}"/>
                </a:ext>
              </a:extLst>
            </p:cNvPr>
            <p:cNvSpPr/>
            <p:nvPr/>
          </p:nvSpPr>
          <p:spPr bwMode="gray">
            <a:xfrm>
              <a:off x="9281389" y="2447426"/>
              <a:ext cx="109781" cy="3423287"/>
            </a:xfrm>
            <a:prstGeom prst="flowChartProcess">
              <a:avLst/>
            </a:prstGeom>
            <a:solidFill>
              <a:srgbClr val="C5C5C5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IN" sz="1600" b="1">
                <a:solidFill>
                  <a:schemeClr val="bg1"/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779887F-8724-A3AC-CA92-78ADE70BD080}"/>
                </a:ext>
              </a:extLst>
            </p:cNvPr>
            <p:cNvGrpSpPr/>
            <p:nvPr/>
          </p:nvGrpSpPr>
          <p:grpSpPr>
            <a:xfrm>
              <a:off x="8309404" y="1802177"/>
              <a:ext cx="1123200" cy="878400"/>
              <a:chOff x="3913915" y="1328546"/>
              <a:chExt cx="2525539" cy="1866446"/>
            </a:xfrm>
          </p:grpSpPr>
          <p:sp>
            <p:nvSpPr>
              <p:cNvPr id="45" name="Shape">
                <a:extLst>
                  <a:ext uri="{FF2B5EF4-FFF2-40B4-BE49-F238E27FC236}">
                    <a16:creationId xmlns:a16="http://schemas.microsoft.com/office/drawing/2014/main" id="{66C6566D-03E4-E51E-0C5E-A254ECC2304E}"/>
                  </a:ext>
                </a:extLst>
              </p:cNvPr>
              <p:cNvSpPr/>
              <p:nvPr/>
            </p:nvSpPr>
            <p:spPr>
              <a:xfrm>
                <a:off x="3913915" y="1328546"/>
                <a:ext cx="2525539" cy="18664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6" h="19892" extrusionOk="0">
                    <a:moveTo>
                      <a:pt x="9926" y="849"/>
                    </a:moveTo>
                    <a:cubicBezTo>
                      <a:pt x="12893" y="2675"/>
                      <a:pt x="14426" y="6862"/>
                      <a:pt x="13926" y="10914"/>
                    </a:cubicBezTo>
                    <a:cubicBezTo>
                      <a:pt x="13826" y="11760"/>
                      <a:pt x="14126" y="12607"/>
                      <a:pt x="14693" y="12963"/>
                    </a:cubicBezTo>
                    <a:lnTo>
                      <a:pt x="14760" y="13007"/>
                    </a:lnTo>
                    <a:cubicBezTo>
                      <a:pt x="15193" y="13275"/>
                      <a:pt x="15693" y="13275"/>
                      <a:pt x="16126" y="12963"/>
                    </a:cubicBezTo>
                    <a:cubicBezTo>
                      <a:pt x="16893" y="12428"/>
                      <a:pt x="17826" y="12384"/>
                      <a:pt x="18660" y="12963"/>
                    </a:cubicBezTo>
                    <a:cubicBezTo>
                      <a:pt x="19926" y="13854"/>
                      <a:pt x="20493" y="15947"/>
                      <a:pt x="19926" y="17684"/>
                    </a:cubicBezTo>
                    <a:cubicBezTo>
                      <a:pt x="19293" y="19599"/>
                      <a:pt x="17593" y="20445"/>
                      <a:pt x="16193" y="19510"/>
                    </a:cubicBezTo>
                    <a:cubicBezTo>
                      <a:pt x="15360" y="18975"/>
                      <a:pt x="14826" y="17906"/>
                      <a:pt x="14693" y="16793"/>
                    </a:cubicBezTo>
                    <a:cubicBezTo>
                      <a:pt x="14626" y="16170"/>
                      <a:pt x="14326" y="15680"/>
                      <a:pt x="13893" y="15412"/>
                    </a:cubicBezTo>
                    <a:lnTo>
                      <a:pt x="13860" y="15368"/>
                    </a:lnTo>
                    <a:cubicBezTo>
                      <a:pt x="13293" y="14967"/>
                      <a:pt x="12593" y="15190"/>
                      <a:pt x="12160" y="15813"/>
                    </a:cubicBezTo>
                    <a:cubicBezTo>
                      <a:pt x="10093" y="18753"/>
                      <a:pt x="6760" y="19688"/>
                      <a:pt x="3926" y="17817"/>
                    </a:cubicBezTo>
                    <a:cubicBezTo>
                      <a:pt x="293" y="15412"/>
                      <a:pt x="-1107" y="9400"/>
                      <a:pt x="960" y="4679"/>
                    </a:cubicBezTo>
                    <a:cubicBezTo>
                      <a:pt x="2760" y="493"/>
                      <a:pt x="6693" y="-1155"/>
                      <a:pt x="9926" y="849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46" name="Circle">
                <a:extLst>
                  <a:ext uri="{FF2B5EF4-FFF2-40B4-BE49-F238E27FC236}">
                    <a16:creationId xmlns:a16="http://schemas.microsoft.com/office/drawing/2014/main" id="{61337AAF-7EF2-B944-31C9-796CB8402699}"/>
                  </a:ext>
                </a:extLst>
              </p:cNvPr>
              <p:cNvSpPr/>
              <p:nvPr/>
            </p:nvSpPr>
            <p:spPr>
              <a:xfrm>
                <a:off x="5894845" y="2651359"/>
                <a:ext cx="401162" cy="401159"/>
              </a:xfrm>
              <a:prstGeom prst="ellipse">
                <a:avLst/>
              </a:prstGeom>
              <a:solidFill>
                <a:schemeClr val="bg1"/>
              </a:solidFill>
              <a:ln w="12700">
                <a:miter lim="4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F524DAB-7C61-D6AB-9FBE-E653F9B6F8A3}"/>
                </a:ext>
              </a:extLst>
            </p:cNvPr>
            <p:cNvGrpSpPr/>
            <p:nvPr/>
          </p:nvGrpSpPr>
          <p:grpSpPr>
            <a:xfrm>
              <a:off x="9155680" y="2552743"/>
              <a:ext cx="1123320" cy="878944"/>
              <a:chOff x="5752545" y="2289648"/>
              <a:chExt cx="2525539" cy="1866446"/>
            </a:xfrm>
          </p:grpSpPr>
          <p:sp>
            <p:nvSpPr>
              <p:cNvPr id="43" name="Shape">
                <a:extLst>
                  <a:ext uri="{FF2B5EF4-FFF2-40B4-BE49-F238E27FC236}">
                    <a16:creationId xmlns:a16="http://schemas.microsoft.com/office/drawing/2014/main" id="{1724F9F0-9588-DAD2-8F84-559C8E65E213}"/>
                  </a:ext>
                </a:extLst>
              </p:cNvPr>
              <p:cNvSpPr/>
              <p:nvPr/>
            </p:nvSpPr>
            <p:spPr>
              <a:xfrm>
                <a:off x="5752545" y="2289648"/>
                <a:ext cx="2525539" cy="18664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6" h="19892" extrusionOk="0">
                    <a:moveTo>
                      <a:pt x="10220" y="849"/>
                    </a:moveTo>
                    <a:cubicBezTo>
                      <a:pt x="7253" y="2675"/>
                      <a:pt x="5720" y="6862"/>
                      <a:pt x="6220" y="10914"/>
                    </a:cubicBezTo>
                    <a:cubicBezTo>
                      <a:pt x="6320" y="11760"/>
                      <a:pt x="6020" y="12607"/>
                      <a:pt x="5453" y="12963"/>
                    </a:cubicBezTo>
                    <a:lnTo>
                      <a:pt x="5386" y="13007"/>
                    </a:lnTo>
                    <a:cubicBezTo>
                      <a:pt x="4953" y="13275"/>
                      <a:pt x="4453" y="13275"/>
                      <a:pt x="4020" y="12963"/>
                    </a:cubicBezTo>
                    <a:cubicBezTo>
                      <a:pt x="3253" y="12428"/>
                      <a:pt x="2320" y="12384"/>
                      <a:pt x="1486" y="12963"/>
                    </a:cubicBezTo>
                    <a:cubicBezTo>
                      <a:pt x="220" y="13854"/>
                      <a:pt x="-347" y="15947"/>
                      <a:pt x="220" y="17684"/>
                    </a:cubicBezTo>
                    <a:cubicBezTo>
                      <a:pt x="853" y="19599"/>
                      <a:pt x="2553" y="20445"/>
                      <a:pt x="3953" y="19510"/>
                    </a:cubicBezTo>
                    <a:cubicBezTo>
                      <a:pt x="4786" y="18975"/>
                      <a:pt x="5320" y="17906"/>
                      <a:pt x="5453" y="16793"/>
                    </a:cubicBezTo>
                    <a:cubicBezTo>
                      <a:pt x="5520" y="16170"/>
                      <a:pt x="5820" y="15680"/>
                      <a:pt x="6253" y="15412"/>
                    </a:cubicBezTo>
                    <a:lnTo>
                      <a:pt x="6286" y="15368"/>
                    </a:lnTo>
                    <a:cubicBezTo>
                      <a:pt x="6853" y="14967"/>
                      <a:pt x="7553" y="15190"/>
                      <a:pt x="7986" y="15813"/>
                    </a:cubicBezTo>
                    <a:cubicBezTo>
                      <a:pt x="10053" y="18753"/>
                      <a:pt x="13386" y="19688"/>
                      <a:pt x="16220" y="17817"/>
                    </a:cubicBezTo>
                    <a:cubicBezTo>
                      <a:pt x="19853" y="15412"/>
                      <a:pt x="21253" y="9400"/>
                      <a:pt x="19186" y="4679"/>
                    </a:cubicBezTo>
                    <a:cubicBezTo>
                      <a:pt x="17420" y="493"/>
                      <a:pt x="13486" y="-1155"/>
                      <a:pt x="10220" y="84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44" name="Circle">
                <a:extLst>
                  <a:ext uri="{FF2B5EF4-FFF2-40B4-BE49-F238E27FC236}">
                    <a16:creationId xmlns:a16="http://schemas.microsoft.com/office/drawing/2014/main" id="{E170B76E-35CD-2272-05DC-4428C8AA3BCD}"/>
                  </a:ext>
                </a:extLst>
              </p:cNvPr>
              <p:cNvSpPr/>
              <p:nvPr/>
            </p:nvSpPr>
            <p:spPr>
              <a:xfrm>
                <a:off x="5895991" y="3611490"/>
                <a:ext cx="401162" cy="401159"/>
              </a:xfrm>
              <a:prstGeom prst="ellipse">
                <a:avLst/>
              </a:prstGeom>
              <a:solidFill>
                <a:schemeClr val="bg1"/>
              </a:solidFill>
              <a:ln w="12700">
                <a:miter lim="4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FD57052-C3BA-6C2E-987B-EC5AF5DAEF1F}"/>
                </a:ext>
              </a:extLst>
            </p:cNvPr>
            <p:cNvGrpSpPr/>
            <p:nvPr/>
          </p:nvGrpSpPr>
          <p:grpSpPr>
            <a:xfrm>
              <a:off x="8315854" y="3362561"/>
              <a:ext cx="1123200" cy="878400"/>
              <a:chOff x="3913915" y="1328546"/>
              <a:chExt cx="2525539" cy="1866446"/>
            </a:xfrm>
          </p:grpSpPr>
          <p:sp>
            <p:nvSpPr>
              <p:cNvPr id="41" name="Shape">
                <a:extLst>
                  <a:ext uri="{FF2B5EF4-FFF2-40B4-BE49-F238E27FC236}">
                    <a16:creationId xmlns:a16="http://schemas.microsoft.com/office/drawing/2014/main" id="{D413B0F5-6F30-4CB9-BD25-F11AAD1E9029}"/>
                  </a:ext>
                </a:extLst>
              </p:cNvPr>
              <p:cNvSpPr/>
              <p:nvPr/>
            </p:nvSpPr>
            <p:spPr>
              <a:xfrm>
                <a:off x="3913915" y="1328546"/>
                <a:ext cx="2525539" cy="18664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6" h="19892" extrusionOk="0">
                    <a:moveTo>
                      <a:pt x="9926" y="849"/>
                    </a:moveTo>
                    <a:cubicBezTo>
                      <a:pt x="12893" y="2675"/>
                      <a:pt x="14426" y="6862"/>
                      <a:pt x="13926" y="10914"/>
                    </a:cubicBezTo>
                    <a:cubicBezTo>
                      <a:pt x="13826" y="11760"/>
                      <a:pt x="14126" y="12607"/>
                      <a:pt x="14693" y="12963"/>
                    </a:cubicBezTo>
                    <a:lnTo>
                      <a:pt x="14760" y="13007"/>
                    </a:lnTo>
                    <a:cubicBezTo>
                      <a:pt x="15193" y="13275"/>
                      <a:pt x="15693" y="13275"/>
                      <a:pt x="16126" y="12963"/>
                    </a:cubicBezTo>
                    <a:cubicBezTo>
                      <a:pt x="16893" y="12428"/>
                      <a:pt x="17826" y="12384"/>
                      <a:pt x="18660" y="12963"/>
                    </a:cubicBezTo>
                    <a:cubicBezTo>
                      <a:pt x="19926" y="13854"/>
                      <a:pt x="20493" y="15947"/>
                      <a:pt x="19926" y="17684"/>
                    </a:cubicBezTo>
                    <a:cubicBezTo>
                      <a:pt x="19293" y="19599"/>
                      <a:pt x="17593" y="20445"/>
                      <a:pt x="16193" y="19510"/>
                    </a:cubicBezTo>
                    <a:cubicBezTo>
                      <a:pt x="15360" y="18975"/>
                      <a:pt x="14826" y="17906"/>
                      <a:pt x="14693" y="16793"/>
                    </a:cubicBezTo>
                    <a:cubicBezTo>
                      <a:pt x="14626" y="16170"/>
                      <a:pt x="14326" y="15680"/>
                      <a:pt x="13893" y="15412"/>
                    </a:cubicBezTo>
                    <a:lnTo>
                      <a:pt x="13860" y="15368"/>
                    </a:lnTo>
                    <a:cubicBezTo>
                      <a:pt x="13293" y="14967"/>
                      <a:pt x="12593" y="15190"/>
                      <a:pt x="12160" y="15813"/>
                    </a:cubicBezTo>
                    <a:cubicBezTo>
                      <a:pt x="10093" y="18753"/>
                      <a:pt x="6760" y="19688"/>
                      <a:pt x="3926" y="17817"/>
                    </a:cubicBezTo>
                    <a:cubicBezTo>
                      <a:pt x="293" y="15412"/>
                      <a:pt x="-1107" y="9400"/>
                      <a:pt x="960" y="4679"/>
                    </a:cubicBezTo>
                    <a:cubicBezTo>
                      <a:pt x="2760" y="493"/>
                      <a:pt x="6693" y="-1155"/>
                      <a:pt x="9926" y="849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42" name="Circle">
                <a:extLst>
                  <a:ext uri="{FF2B5EF4-FFF2-40B4-BE49-F238E27FC236}">
                    <a16:creationId xmlns:a16="http://schemas.microsoft.com/office/drawing/2014/main" id="{8C06C57E-6A87-BBAA-B7C4-D25A4BDC98BF}"/>
                  </a:ext>
                </a:extLst>
              </p:cNvPr>
              <p:cNvSpPr/>
              <p:nvPr/>
            </p:nvSpPr>
            <p:spPr>
              <a:xfrm>
                <a:off x="5894845" y="2651359"/>
                <a:ext cx="401162" cy="401159"/>
              </a:xfrm>
              <a:prstGeom prst="ellipse">
                <a:avLst/>
              </a:prstGeom>
              <a:solidFill>
                <a:schemeClr val="bg1"/>
              </a:solidFill>
              <a:ln w="12700">
                <a:miter lim="4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17" name="Graphic 32" descr="Presentation with bar chart">
              <a:extLst>
                <a:ext uri="{FF2B5EF4-FFF2-40B4-BE49-F238E27FC236}">
                  <a16:creationId xmlns:a16="http://schemas.microsoft.com/office/drawing/2014/main" id="{9268CA70-5A07-A076-E064-1C48E8918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920540" y="4000369"/>
              <a:ext cx="554632" cy="554632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C575EB2-BA3E-D2CD-A071-61E69B279B26}"/>
                </a:ext>
              </a:extLst>
            </p:cNvPr>
            <p:cNvGrpSpPr/>
            <p:nvPr/>
          </p:nvGrpSpPr>
          <p:grpSpPr>
            <a:xfrm>
              <a:off x="8325865" y="5053598"/>
              <a:ext cx="1123200" cy="878400"/>
              <a:chOff x="3925742" y="1237457"/>
              <a:chExt cx="2525539" cy="1866446"/>
            </a:xfrm>
          </p:grpSpPr>
          <p:sp>
            <p:nvSpPr>
              <p:cNvPr id="39" name="Shape">
                <a:extLst>
                  <a:ext uri="{FF2B5EF4-FFF2-40B4-BE49-F238E27FC236}">
                    <a16:creationId xmlns:a16="http://schemas.microsoft.com/office/drawing/2014/main" id="{A1F26088-FC6E-4992-19A3-15589421C314}"/>
                  </a:ext>
                </a:extLst>
              </p:cNvPr>
              <p:cNvSpPr/>
              <p:nvPr/>
            </p:nvSpPr>
            <p:spPr>
              <a:xfrm>
                <a:off x="3925742" y="1237457"/>
                <a:ext cx="2525539" cy="18664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6" h="19892" extrusionOk="0">
                    <a:moveTo>
                      <a:pt x="9926" y="849"/>
                    </a:moveTo>
                    <a:cubicBezTo>
                      <a:pt x="12893" y="2675"/>
                      <a:pt x="14426" y="6862"/>
                      <a:pt x="13926" y="10914"/>
                    </a:cubicBezTo>
                    <a:cubicBezTo>
                      <a:pt x="13826" y="11760"/>
                      <a:pt x="14126" y="12607"/>
                      <a:pt x="14693" y="12963"/>
                    </a:cubicBezTo>
                    <a:lnTo>
                      <a:pt x="14760" y="13007"/>
                    </a:lnTo>
                    <a:cubicBezTo>
                      <a:pt x="15193" y="13275"/>
                      <a:pt x="15693" y="13275"/>
                      <a:pt x="16126" y="12963"/>
                    </a:cubicBezTo>
                    <a:cubicBezTo>
                      <a:pt x="16893" y="12428"/>
                      <a:pt x="17826" y="12384"/>
                      <a:pt x="18660" y="12963"/>
                    </a:cubicBezTo>
                    <a:cubicBezTo>
                      <a:pt x="19926" y="13854"/>
                      <a:pt x="20493" y="15947"/>
                      <a:pt x="19926" y="17684"/>
                    </a:cubicBezTo>
                    <a:cubicBezTo>
                      <a:pt x="19293" y="19599"/>
                      <a:pt x="17593" y="20445"/>
                      <a:pt x="16193" y="19510"/>
                    </a:cubicBezTo>
                    <a:cubicBezTo>
                      <a:pt x="15360" y="18975"/>
                      <a:pt x="14826" y="17906"/>
                      <a:pt x="14693" y="16793"/>
                    </a:cubicBezTo>
                    <a:cubicBezTo>
                      <a:pt x="14626" y="16170"/>
                      <a:pt x="14326" y="15680"/>
                      <a:pt x="13893" y="15412"/>
                    </a:cubicBezTo>
                    <a:lnTo>
                      <a:pt x="13860" y="15368"/>
                    </a:lnTo>
                    <a:cubicBezTo>
                      <a:pt x="13293" y="14967"/>
                      <a:pt x="12593" y="15190"/>
                      <a:pt x="12160" y="15813"/>
                    </a:cubicBezTo>
                    <a:cubicBezTo>
                      <a:pt x="10093" y="18753"/>
                      <a:pt x="6760" y="19688"/>
                      <a:pt x="3926" y="17817"/>
                    </a:cubicBezTo>
                    <a:cubicBezTo>
                      <a:pt x="293" y="15412"/>
                      <a:pt x="-1107" y="9400"/>
                      <a:pt x="960" y="4679"/>
                    </a:cubicBezTo>
                    <a:cubicBezTo>
                      <a:pt x="2760" y="493"/>
                      <a:pt x="6693" y="-1155"/>
                      <a:pt x="9926" y="849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40" name="Circle">
                <a:extLst>
                  <a:ext uri="{FF2B5EF4-FFF2-40B4-BE49-F238E27FC236}">
                    <a16:creationId xmlns:a16="http://schemas.microsoft.com/office/drawing/2014/main" id="{9C46D7F3-8CAB-F7ED-A694-B64F7CC27301}"/>
                  </a:ext>
                </a:extLst>
              </p:cNvPr>
              <p:cNvSpPr/>
              <p:nvPr/>
            </p:nvSpPr>
            <p:spPr>
              <a:xfrm>
                <a:off x="5894845" y="2549997"/>
                <a:ext cx="401161" cy="401159"/>
              </a:xfrm>
              <a:prstGeom prst="ellipse">
                <a:avLst/>
              </a:prstGeom>
              <a:solidFill>
                <a:schemeClr val="bg1"/>
              </a:solidFill>
              <a:ln w="12700">
                <a:miter lim="4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813E444-4F8F-E8B9-CC2B-EF82E2C08357}"/>
                </a:ext>
              </a:extLst>
            </p:cNvPr>
            <p:cNvGrpSpPr/>
            <p:nvPr/>
          </p:nvGrpSpPr>
          <p:grpSpPr>
            <a:xfrm>
              <a:off x="5701007" y="1998002"/>
              <a:ext cx="2446523" cy="725300"/>
              <a:chOff x="332936" y="2773014"/>
              <a:chExt cx="2926080" cy="690473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5637C25-7ECD-8F93-323A-C8FF4F92C8E9}"/>
                  </a:ext>
                </a:extLst>
              </p:cNvPr>
              <p:cNvSpPr txBox="1"/>
              <p:nvPr/>
            </p:nvSpPr>
            <p:spPr>
              <a:xfrm>
                <a:off x="332936" y="2773014"/>
                <a:ext cx="2926080" cy="316416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>
                <a:defPPr>
                  <a:defRPr lang="en-US"/>
                </a:defPPr>
                <a:lvl1pPr>
                  <a:defRPr sz="2000" b="1">
                    <a:solidFill>
                      <a:srgbClr val="1B3F90"/>
                    </a:solidFill>
                    <a:latin typeface="Mont"/>
                    <a:cs typeface="Times New Roman" panose="02020603050405020304" pitchFamily="18" charset="0"/>
                  </a:defRPr>
                </a:lvl1pPr>
              </a:lstStyle>
              <a:p>
                <a:pPr algn="r"/>
                <a:r>
                  <a:rPr lang="en-US" sz="1800" noProof="1"/>
                  <a:t>GDP Contribution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B1DBCC8-441B-6C28-E937-480C5385595E}"/>
                  </a:ext>
                </a:extLst>
              </p:cNvPr>
              <p:cNvSpPr txBox="1"/>
              <p:nvPr/>
            </p:nvSpPr>
            <p:spPr>
              <a:xfrm>
                <a:off x="1011277" y="2998146"/>
                <a:ext cx="2247738" cy="465341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107000"/>
                  </a:lnSpc>
                  <a:spcAft>
                    <a:spcPts val="800"/>
                  </a:spcAft>
                  <a:defRPr sz="1600">
                    <a:solidFill>
                      <a:srgbClr val="1B3F90"/>
                    </a:solidFill>
                    <a:latin typeface="Mont"/>
                    <a:ea typeface="Source Sans Pro" panose="020B0503030403020204" pitchFamily="34" charset="0"/>
                    <a:cs typeface="Tahoma" panose="020B0604030504040204" pitchFamily="34" charset="0"/>
                  </a:defRPr>
                </a:lvl1pPr>
              </a:lstStyle>
              <a:p>
                <a:pPr algn="r"/>
                <a:r>
                  <a:rPr lang="en-US" sz="1400" b="1" dirty="0">
                    <a:solidFill>
                      <a:srgbClr val="EF7F1A"/>
                    </a:solidFill>
                  </a:rPr>
                  <a:t>10% </a:t>
                </a:r>
                <a:r>
                  <a:rPr lang="en-US" sz="1400" dirty="0"/>
                  <a:t>contribution by 2025 from </a:t>
                </a:r>
                <a:r>
                  <a:rPr lang="en-US" sz="1400" b="1" dirty="0">
                    <a:solidFill>
                      <a:srgbClr val="EF7F1A"/>
                    </a:solidFill>
                  </a:rPr>
                  <a:t>7.4% </a:t>
                </a:r>
                <a:r>
                  <a:rPr lang="en-US" sz="1400" dirty="0"/>
                  <a:t>in 2022</a:t>
                </a:r>
                <a:endParaRPr lang="en-IN" sz="140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05A21D9-847C-78FA-33E7-A8CE93CC1B71}"/>
                </a:ext>
              </a:extLst>
            </p:cNvPr>
            <p:cNvGrpSpPr/>
            <p:nvPr/>
          </p:nvGrpSpPr>
          <p:grpSpPr>
            <a:xfrm>
              <a:off x="6414560" y="5114427"/>
              <a:ext cx="1731326" cy="723766"/>
              <a:chOff x="369906" y="4778978"/>
              <a:chExt cx="2956743" cy="689011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50E7F45-66D2-CAE9-85BB-F18645F13458}"/>
                  </a:ext>
                </a:extLst>
              </p:cNvPr>
              <p:cNvSpPr txBox="1"/>
              <p:nvPr/>
            </p:nvSpPr>
            <p:spPr>
              <a:xfrm>
                <a:off x="394702" y="4778978"/>
                <a:ext cx="2926080" cy="316415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>
                <a:defPPr>
                  <a:defRPr lang="en-US"/>
                </a:defPPr>
                <a:lvl1pPr>
                  <a:defRPr sz="2000" b="1">
                    <a:solidFill>
                      <a:srgbClr val="1B3F90"/>
                    </a:solidFill>
                    <a:latin typeface="Mont"/>
                    <a:cs typeface="Times New Roman" panose="02020603050405020304" pitchFamily="18" charset="0"/>
                  </a:defRPr>
                </a:lvl1pPr>
              </a:lstStyle>
              <a:p>
                <a:pPr algn="r"/>
                <a:r>
                  <a:rPr lang="en-US" sz="1800" noProof="1"/>
                  <a:t>Projection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0BA743E-4D65-C236-0164-58C1664D535C}"/>
                  </a:ext>
                </a:extLst>
              </p:cNvPr>
              <p:cNvSpPr txBox="1"/>
              <p:nvPr/>
            </p:nvSpPr>
            <p:spPr>
              <a:xfrm>
                <a:off x="369906" y="5002650"/>
                <a:ext cx="2956743" cy="465339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107000"/>
                  </a:lnSpc>
                  <a:spcAft>
                    <a:spcPts val="800"/>
                  </a:spcAft>
                  <a:defRPr sz="1600">
                    <a:solidFill>
                      <a:srgbClr val="1B3F90"/>
                    </a:solidFill>
                    <a:latin typeface="Mont"/>
                    <a:ea typeface="Source Sans Pro" panose="020B0503030403020204" pitchFamily="34" charset="0"/>
                    <a:cs typeface="Tahoma" panose="020B0604030504040204" pitchFamily="34" charset="0"/>
                  </a:defRPr>
                </a:lvl1pPr>
              </a:lstStyle>
              <a:p>
                <a:pPr algn="r">
                  <a:spcAft>
                    <a:spcPts val="0"/>
                  </a:spcAft>
                </a:pPr>
                <a:r>
                  <a:rPr lang="en-US" sz="1400" noProof="1"/>
                  <a:t>Software industry – </a:t>
                </a:r>
                <a:endParaRPr lang="en-US" sz="1400" noProof="1">
                  <a:solidFill>
                    <a:srgbClr val="EF7F1A"/>
                  </a:solidFill>
                </a:endParaRPr>
              </a:p>
              <a:p>
                <a:pPr algn="r"/>
                <a:r>
                  <a:rPr lang="en-US" sz="1400" b="1" noProof="1">
                    <a:solidFill>
                      <a:srgbClr val="EF7F1A"/>
                    </a:solidFill>
                  </a:rPr>
                  <a:t>₹ 8 Lakh Crores </a:t>
                </a:r>
                <a:r>
                  <a:rPr lang="en-US" sz="1400" noProof="1"/>
                  <a:t>by 2025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43F82EA-4391-C872-1CFB-DD5F31AA7FC2}"/>
                </a:ext>
              </a:extLst>
            </p:cNvPr>
            <p:cNvGrpSpPr/>
            <p:nvPr/>
          </p:nvGrpSpPr>
          <p:grpSpPr>
            <a:xfrm>
              <a:off x="10449171" y="2364406"/>
              <a:ext cx="1542152" cy="1155887"/>
              <a:chOff x="9059213" y="1565227"/>
              <a:chExt cx="2926082" cy="1280436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A862283-C60B-35A1-46AD-2325C4019921}"/>
                  </a:ext>
                </a:extLst>
              </p:cNvPr>
              <p:cNvSpPr txBox="1"/>
              <p:nvPr/>
            </p:nvSpPr>
            <p:spPr>
              <a:xfrm>
                <a:off x="9059213" y="1565227"/>
                <a:ext cx="2926080" cy="368190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>
                <a:defPPr>
                  <a:defRPr lang="en-US"/>
                </a:defPPr>
                <a:lvl1pPr>
                  <a:defRPr sz="2000" b="1">
                    <a:solidFill>
                      <a:srgbClr val="1B3F90"/>
                    </a:solidFill>
                    <a:latin typeface="Mont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sz="1800" noProof="1"/>
                  <a:t>E-COMMERCE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8CAE54B-7532-7AFE-DBAB-B911825DC1C6}"/>
                  </a:ext>
                </a:extLst>
              </p:cNvPr>
              <p:cNvSpPr txBox="1"/>
              <p:nvPr/>
            </p:nvSpPr>
            <p:spPr>
              <a:xfrm>
                <a:off x="9059215" y="1844582"/>
                <a:ext cx="2926080" cy="1001081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107000"/>
                  </a:lnSpc>
                  <a:spcAft>
                    <a:spcPts val="800"/>
                  </a:spcAft>
                  <a:defRPr sz="1600">
                    <a:solidFill>
                      <a:srgbClr val="1B3F90"/>
                    </a:solidFill>
                    <a:latin typeface="Mont"/>
                    <a:ea typeface="Source Sans Pro" panose="020B0503030403020204" pitchFamily="34" charset="0"/>
                    <a:cs typeface="Tahoma" panose="020B0604030504040204" pitchFamily="34" charset="0"/>
                  </a:defRPr>
                </a:lvl1pPr>
              </a:lstStyle>
              <a:p>
                <a:pPr>
                  <a:spcAft>
                    <a:spcPts val="0"/>
                  </a:spcAft>
                </a:pPr>
                <a:r>
                  <a:rPr lang="en-US" sz="1400" noProof="1"/>
                  <a:t>Market - </a:t>
                </a:r>
                <a:r>
                  <a:rPr lang="en-US" sz="1400" b="1" noProof="1">
                    <a:solidFill>
                      <a:srgbClr val="EF7F1A"/>
                    </a:solidFill>
                  </a:rPr>
                  <a:t>₹ 28 Lakh Crores </a:t>
                </a:r>
                <a:r>
                  <a:rPr lang="en-US" sz="1400" noProof="1"/>
                  <a:t>by 2030 from </a:t>
                </a:r>
                <a:r>
                  <a:rPr lang="en-US" sz="1400" b="1" noProof="1">
                    <a:solidFill>
                      <a:srgbClr val="EF7F1A"/>
                    </a:solidFill>
                  </a:rPr>
                  <a:t>₹ 5.98 Lakh Crores  </a:t>
                </a:r>
                <a:r>
                  <a:rPr lang="en-US" sz="1400" noProof="1"/>
                  <a:t>in 2022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0DC0494-D22D-3FF2-2EFA-8F17DF8783CD}"/>
                </a:ext>
              </a:extLst>
            </p:cNvPr>
            <p:cNvGrpSpPr/>
            <p:nvPr/>
          </p:nvGrpSpPr>
          <p:grpSpPr>
            <a:xfrm>
              <a:off x="5774178" y="3415038"/>
              <a:ext cx="2397080" cy="715844"/>
              <a:chOff x="-1039557" y="2773019"/>
              <a:chExt cx="5192585" cy="681471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4A4692F-A875-73B5-B4CB-3778CD6904D8}"/>
                  </a:ext>
                </a:extLst>
              </p:cNvPr>
              <p:cNvSpPr txBox="1"/>
              <p:nvPr/>
            </p:nvSpPr>
            <p:spPr>
              <a:xfrm>
                <a:off x="332936" y="2773019"/>
                <a:ext cx="3711527" cy="316416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>
                <a:defPPr>
                  <a:defRPr lang="en-US"/>
                </a:defPPr>
                <a:lvl1pPr>
                  <a:defRPr sz="2000" b="1">
                    <a:solidFill>
                      <a:srgbClr val="1B3F90"/>
                    </a:solidFill>
                    <a:latin typeface="Mont"/>
                    <a:cs typeface="Times New Roman" panose="02020603050405020304" pitchFamily="18" charset="0"/>
                  </a:defRPr>
                </a:lvl1pPr>
              </a:lstStyle>
              <a:p>
                <a:pPr algn="r"/>
                <a:r>
                  <a:rPr lang="en-US" sz="1800" noProof="1"/>
                  <a:t>IT Workforce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1622F58-D34B-3245-4361-14218172450E}"/>
                  </a:ext>
                </a:extLst>
              </p:cNvPr>
              <p:cNvSpPr txBox="1"/>
              <p:nvPr/>
            </p:nvSpPr>
            <p:spPr>
              <a:xfrm>
                <a:off x="-1039557" y="2989149"/>
                <a:ext cx="5192585" cy="465341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107000"/>
                  </a:lnSpc>
                  <a:spcAft>
                    <a:spcPts val="800"/>
                  </a:spcAft>
                  <a:defRPr sz="1600">
                    <a:solidFill>
                      <a:srgbClr val="1B3F90"/>
                    </a:solidFill>
                    <a:latin typeface="Mont"/>
                    <a:ea typeface="Source Sans Pro" panose="020B0503030403020204" pitchFamily="34" charset="0"/>
                    <a:cs typeface="Tahoma" panose="020B0604030504040204" pitchFamily="34" charset="0"/>
                  </a:defRPr>
                </a:lvl1pPr>
              </a:lstStyle>
              <a:p>
                <a:pPr algn="r">
                  <a:spcAft>
                    <a:spcPts val="0"/>
                  </a:spcAft>
                </a:pPr>
                <a:r>
                  <a:rPr lang="en-US" sz="1400" b="1" noProof="1">
                    <a:solidFill>
                      <a:srgbClr val="EF7F1A"/>
                    </a:solidFill>
                  </a:rPr>
                  <a:t>2X</a:t>
                </a:r>
                <a:r>
                  <a:rPr lang="en-US" sz="1400" noProof="1">
                    <a:solidFill>
                      <a:srgbClr val="EF7F1A"/>
                    </a:solidFill>
                  </a:rPr>
                  <a:t> </a:t>
                </a:r>
                <a:r>
                  <a:rPr lang="en-US" sz="1400" noProof="1"/>
                  <a:t>workforce by 2032 – </a:t>
                </a:r>
              </a:p>
              <a:p>
                <a:pPr algn="r"/>
                <a:r>
                  <a:rPr lang="en-US" sz="1400" b="1" noProof="1">
                    <a:solidFill>
                      <a:srgbClr val="EF7F1A"/>
                    </a:solidFill>
                  </a:rPr>
                  <a:t>1.2 crores</a:t>
                </a:r>
                <a:r>
                  <a:rPr lang="en-US" sz="1400" noProof="1">
                    <a:solidFill>
                      <a:srgbClr val="EF7F1A"/>
                    </a:solidFill>
                  </a:rPr>
                  <a:t> </a:t>
                </a:r>
                <a:r>
                  <a:rPr lang="en-US" sz="1400" noProof="1"/>
                  <a:t>from </a:t>
                </a:r>
                <a:r>
                  <a:rPr lang="en-US" sz="1400" b="1" noProof="1">
                    <a:solidFill>
                      <a:srgbClr val="EF7F1A"/>
                    </a:solidFill>
                  </a:rPr>
                  <a:t>0.51 crores </a:t>
                </a:r>
                <a:r>
                  <a:rPr lang="en-US" sz="1400" noProof="1"/>
                  <a:t>in 2022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C1EC080-6854-BA6C-45A2-8C155CD237B5}"/>
                </a:ext>
              </a:extLst>
            </p:cNvPr>
            <p:cNvGrpSpPr/>
            <p:nvPr/>
          </p:nvGrpSpPr>
          <p:grpSpPr>
            <a:xfrm>
              <a:off x="9183546" y="4139350"/>
              <a:ext cx="1123200" cy="878400"/>
              <a:chOff x="5752545" y="2289648"/>
              <a:chExt cx="2525539" cy="1866446"/>
            </a:xfrm>
          </p:grpSpPr>
          <p:sp>
            <p:nvSpPr>
              <p:cNvPr id="29" name="Shape">
                <a:extLst>
                  <a:ext uri="{FF2B5EF4-FFF2-40B4-BE49-F238E27FC236}">
                    <a16:creationId xmlns:a16="http://schemas.microsoft.com/office/drawing/2014/main" id="{7EBDC42C-0F96-5336-1DE4-DFCE3ACDB157}"/>
                  </a:ext>
                </a:extLst>
              </p:cNvPr>
              <p:cNvSpPr/>
              <p:nvPr/>
            </p:nvSpPr>
            <p:spPr>
              <a:xfrm>
                <a:off x="5752545" y="2289648"/>
                <a:ext cx="2525539" cy="18664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6" h="19892" extrusionOk="0">
                    <a:moveTo>
                      <a:pt x="10220" y="849"/>
                    </a:moveTo>
                    <a:cubicBezTo>
                      <a:pt x="7253" y="2675"/>
                      <a:pt x="5720" y="6862"/>
                      <a:pt x="6220" y="10914"/>
                    </a:cubicBezTo>
                    <a:cubicBezTo>
                      <a:pt x="6320" y="11760"/>
                      <a:pt x="6020" y="12607"/>
                      <a:pt x="5453" y="12963"/>
                    </a:cubicBezTo>
                    <a:lnTo>
                      <a:pt x="5386" y="13007"/>
                    </a:lnTo>
                    <a:cubicBezTo>
                      <a:pt x="4953" y="13275"/>
                      <a:pt x="4453" y="13275"/>
                      <a:pt x="4020" y="12963"/>
                    </a:cubicBezTo>
                    <a:cubicBezTo>
                      <a:pt x="3253" y="12428"/>
                      <a:pt x="2320" y="12384"/>
                      <a:pt x="1486" y="12963"/>
                    </a:cubicBezTo>
                    <a:cubicBezTo>
                      <a:pt x="220" y="13854"/>
                      <a:pt x="-347" y="15947"/>
                      <a:pt x="220" y="17684"/>
                    </a:cubicBezTo>
                    <a:cubicBezTo>
                      <a:pt x="853" y="19599"/>
                      <a:pt x="2553" y="20445"/>
                      <a:pt x="3953" y="19510"/>
                    </a:cubicBezTo>
                    <a:cubicBezTo>
                      <a:pt x="4786" y="18975"/>
                      <a:pt x="5320" y="17906"/>
                      <a:pt x="5453" y="16793"/>
                    </a:cubicBezTo>
                    <a:cubicBezTo>
                      <a:pt x="5520" y="16170"/>
                      <a:pt x="5820" y="15680"/>
                      <a:pt x="6253" y="15412"/>
                    </a:cubicBezTo>
                    <a:lnTo>
                      <a:pt x="6286" y="15368"/>
                    </a:lnTo>
                    <a:cubicBezTo>
                      <a:pt x="6853" y="14967"/>
                      <a:pt x="7553" y="15190"/>
                      <a:pt x="7986" y="15813"/>
                    </a:cubicBezTo>
                    <a:cubicBezTo>
                      <a:pt x="10053" y="18753"/>
                      <a:pt x="13386" y="19688"/>
                      <a:pt x="16220" y="17817"/>
                    </a:cubicBezTo>
                    <a:cubicBezTo>
                      <a:pt x="19853" y="15412"/>
                      <a:pt x="21253" y="9400"/>
                      <a:pt x="19186" y="4679"/>
                    </a:cubicBezTo>
                    <a:cubicBezTo>
                      <a:pt x="17420" y="493"/>
                      <a:pt x="13486" y="-1155"/>
                      <a:pt x="10220" y="849"/>
                    </a:cubicBezTo>
                    <a:close/>
                  </a:path>
                </a:pathLst>
              </a:custGeom>
              <a:solidFill>
                <a:srgbClr val="EF7F1A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30" name="Circle">
                <a:extLst>
                  <a:ext uri="{FF2B5EF4-FFF2-40B4-BE49-F238E27FC236}">
                    <a16:creationId xmlns:a16="http://schemas.microsoft.com/office/drawing/2014/main" id="{199F8E55-719D-F660-FEC4-A4AAC1F08D0B}"/>
                  </a:ext>
                </a:extLst>
              </p:cNvPr>
              <p:cNvSpPr/>
              <p:nvPr/>
            </p:nvSpPr>
            <p:spPr>
              <a:xfrm>
                <a:off x="5895991" y="3611490"/>
                <a:ext cx="401162" cy="401159"/>
              </a:xfrm>
              <a:prstGeom prst="ellipse">
                <a:avLst/>
              </a:prstGeom>
              <a:solidFill>
                <a:schemeClr val="bg1"/>
              </a:solidFill>
              <a:ln w="12700">
                <a:miter lim="4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24" name="Graphic 23" descr="Money with solid fill">
              <a:extLst>
                <a:ext uri="{FF2B5EF4-FFF2-40B4-BE49-F238E27FC236}">
                  <a16:creationId xmlns:a16="http://schemas.microsoft.com/office/drawing/2014/main" id="{08901E96-30BD-269D-F300-1D095B6BF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440857" y="1941813"/>
              <a:ext cx="495485" cy="495485"/>
            </a:xfrm>
            <a:prstGeom prst="rect">
              <a:avLst/>
            </a:prstGeom>
          </p:spPr>
        </p:pic>
        <p:pic>
          <p:nvPicPr>
            <p:cNvPr id="25" name="Graphic 24" descr="Group of people with solid fill">
              <a:extLst>
                <a:ext uri="{FF2B5EF4-FFF2-40B4-BE49-F238E27FC236}">
                  <a16:creationId xmlns:a16="http://schemas.microsoft.com/office/drawing/2014/main" id="{CAAA0AF8-CBE3-7DE8-AD23-E45EFEFDC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414051" y="3509550"/>
              <a:ext cx="540000" cy="540000"/>
            </a:xfrm>
            <a:prstGeom prst="rect">
              <a:avLst/>
            </a:prstGeom>
          </p:spPr>
        </p:pic>
        <p:pic>
          <p:nvPicPr>
            <p:cNvPr id="26" name="Graphic 25" descr="Internet Of Things with solid fill">
              <a:extLst>
                <a:ext uri="{FF2B5EF4-FFF2-40B4-BE49-F238E27FC236}">
                  <a16:creationId xmlns:a16="http://schemas.microsoft.com/office/drawing/2014/main" id="{8DD2A2E1-9E98-933F-68CA-FB4EBE511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461265" y="5179019"/>
              <a:ext cx="540000" cy="540000"/>
            </a:xfrm>
            <a:prstGeom prst="rect">
              <a:avLst/>
            </a:prstGeom>
          </p:spPr>
        </p:pic>
        <p:pic>
          <p:nvPicPr>
            <p:cNvPr id="27" name="Graphic 26" descr="Ecommerce with solid fill">
              <a:extLst>
                <a:ext uri="{FF2B5EF4-FFF2-40B4-BE49-F238E27FC236}">
                  <a16:creationId xmlns:a16="http://schemas.microsoft.com/office/drawing/2014/main" id="{5EA53DE7-33B2-C4E7-687D-7679A4D6D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614730" y="2688477"/>
              <a:ext cx="540000" cy="540000"/>
            </a:xfrm>
            <a:prstGeom prst="rect">
              <a:avLst/>
            </a:prstGeom>
          </p:spPr>
        </p:pic>
        <p:pic>
          <p:nvPicPr>
            <p:cNvPr id="28" name="Graphic 27" descr="Internet with solid fill">
              <a:extLst>
                <a:ext uri="{FF2B5EF4-FFF2-40B4-BE49-F238E27FC236}">
                  <a16:creationId xmlns:a16="http://schemas.microsoft.com/office/drawing/2014/main" id="{86B40CED-7387-45E9-8A06-3FC13D0E0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9667462" y="4266038"/>
              <a:ext cx="540000" cy="540000"/>
            </a:xfrm>
            <a:prstGeom prst="rect">
              <a:avLst/>
            </a:prstGeom>
          </p:spPr>
        </p:pic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22874473-420B-23AA-97FD-06ECAA615F77}"/>
              </a:ext>
            </a:extLst>
          </p:cNvPr>
          <p:cNvSpPr txBox="1"/>
          <p:nvPr/>
        </p:nvSpPr>
        <p:spPr>
          <a:xfrm>
            <a:off x="3620358" y="6704112"/>
            <a:ext cx="848718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sz="1000">
                <a:solidFill>
                  <a:srgbClr val="313131"/>
                </a:solidFill>
                <a:ea typeface="Source Sans Pro" panose="020B0503030403020204" pitchFamily="34" charset="0"/>
              </a:rPr>
              <a:t>Source – © Morgan Stanley Blue Paper The New India Nov 1, 2022, Research – IIFL Asset Management, www.investindia.gov.in, www.IBEF.org, www.forbes.com</a:t>
            </a:r>
            <a:endParaRPr lang="en-IN" sz="1000">
              <a:solidFill>
                <a:srgbClr val="313131"/>
              </a:solidFill>
              <a:ea typeface="Source Sans Pro" panose="020B050303040302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2F27CAF-E107-550E-5C4E-B0C7AE2B25FC}"/>
              </a:ext>
            </a:extLst>
          </p:cNvPr>
          <p:cNvGrpSpPr/>
          <p:nvPr/>
        </p:nvGrpSpPr>
        <p:grpSpPr>
          <a:xfrm>
            <a:off x="10171777" y="3895382"/>
            <a:ext cx="1849988" cy="1279106"/>
            <a:chOff x="728026" y="2786635"/>
            <a:chExt cx="2929475" cy="997451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6D21F9B-6E1E-60B7-06DA-8821858C5602}"/>
                </a:ext>
              </a:extLst>
            </p:cNvPr>
            <p:cNvSpPr txBox="1"/>
            <p:nvPr/>
          </p:nvSpPr>
          <p:spPr>
            <a:xfrm>
              <a:off x="731421" y="2786635"/>
              <a:ext cx="2926080" cy="28800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b="1" noProof="1">
                  <a:solidFill>
                    <a:srgbClr val="1B3F90"/>
                  </a:solidFill>
                  <a:latin typeface="Mont"/>
                  <a:cs typeface="Times New Roman" panose="02020603050405020304" pitchFamily="18" charset="0"/>
                </a:rPr>
                <a:t>Offshoring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1F9D7D7-2D5E-25EF-A966-DF59565DE1E7}"/>
                </a:ext>
              </a:extLst>
            </p:cNvPr>
            <p:cNvSpPr txBox="1"/>
            <p:nvPr/>
          </p:nvSpPr>
          <p:spPr>
            <a:xfrm>
              <a:off x="728026" y="3001019"/>
              <a:ext cx="2852138" cy="78306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dirty="0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Global spending on outsourcing - </a:t>
              </a:r>
              <a:r>
                <a:rPr lang="en-US" sz="1400" b="1" dirty="0">
                  <a:solidFill>
                    <a:srgbClr val="EF7F1A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₹ 40 Lakh Crores </a:t>
              </a:r>
              <a:r>
                <a:rPr lang="en-US" sz="1400" dirty="0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by 2030 from </a:t>
              </a:r>
              <a:r>
                <a:rPr lang="en-US" sz="1400" b="1" dirty="0">
                  <a:solidFill>
                    <a:srgbClr val="EF7F1A"/>
                  </a:solidFill>
                  <a:latin typeface="Mont"/>
                  <a:ea typeface="Source Sans Pro" panose="020B0503030403020204" pitchFamily="34" charset="0"/>
                  <a:cs typeface="Tahoma" panose="020B0604030504040204" pitchFamily="34" charset="0"/>
                </a:rPr>
                <a:t>₹ 14.4 Lakh Crores</a:t>
              </a:r>
              <a:endParaRPr lang="en-IN" sz="1400" b="1" dirty="0">
                <a:solidFill>
                  <a:srgbClr val="EF7F1A"/>
                </a:solidFill>
                <a:latin typeface="Mont"/>
                <a:ea typeface="Source Sans Pro" panose="020B050303040302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D1E13EE-56FC-3090-B7F2-821CCB9E4328}"/>
              </a:ext>
            </a:extLst>
          </p:cNvPr>
          <p:cNvGrpSpPr/>
          <p:nvPr/>
        </p:nvGrpSpPr>
        <p:grpSpPr>
          <a:xfrm>
            <a:off x="899004" y="1699461"/>
            <a:ext cx="3176453" cy="2020076"/>
            <a:chOff x="541816" y="1995603"/>
            <a:chExt cx="3176453" cy="2020076"/>
          </a:xfrm>
        </p:grpSpPr>
        <p:sp>
          <p:nvSpPr>
            <p:cNvPr id="52" name="Speech Bubble: Oval 51">
              <a:extLst>
                <a:ext uri="{FF2B5EF4-FFF2-40B4-BE49-F238E27FC236}">
                  <a16:creationId xmlns:a16="http://schemas.microsoft.com/office/drawing/2014/main" id="{F5DEB9A5-7B3F-B875-CA9F-E87BDE8EEC8F}"/>
                </a:ext>
              </a:extLst>
            </p:cNvPr>
            <p:cNvSpPr>
              <a:spLocks/>
            </p:cNvSpPr>
            <p:nvPr/>
          </p:nvSpPr>
          <p:spPr bwMode="gray">
            <a:xfrm>
              <a:off x="3106882" y="1995603"/>
              <a:ext cx="611387" cy="301031"/>
            </a:xfrm>
            <a:prstGeom prst="wedgeEllipseCallout">
              <a:avLst>
                <a:gd name="adj1" fmla="val -112156"/>
                <a:gd name="adj2" fmla="val 182030"/>
              </a:avLst>
            </a:prstGeom>
            <a:noFill/>
            <a:ln>
              <a:solidFill>
                <a:srgbClr val="1B3F90"/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</a:pPr>
              <a:r>
                <a:rPr lang="en-US" sz="1600" b="1" dirty="0">
                  <a:solidFill>
                    <a:srgbClr val="EF7F1A"/>
                  </a:solidFill>
                  <a:cs typeface="Tahoma" panose="020B0604030504040204" pitchFamily="34" charset="0"/>
                </a:rPr>
                <a:t>3X</a:t>
              </a:r>
              <a:endParaRPr lang="en-IN" sz="1600" b="1" dirty="0">
                <a:solidFill>
                  <a:srgbClr val="EF7F1A"/>
                </a:solidFill>
              </a:endParaRPr>
            </a:p>
          </p:txBody>
        </p:sp>
        <p:graphicFrame>
          <p:nvGraphicFramePr>
            <p:cNvPr id="53" name="Chart 52">
              <a:extLst>
                <a:ext uri="{FF2B5EF4-FFF2-40B4-BE49-F238E27FC236}">
                  <a16:creationId xmlns:a16="http://schemas.microsoft.com/office/drawing/2014/main" id="{707A1E41-F715-8175-D0E7-4336DC2C087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70204478"/>
                </p:ext>
              </p:extLst>
            </p:nvPr>
          </p:nvGraphicFramePr>
          <p:xfrm>
            <a:off x="541816" y="2048156"/>
            <a:ext cx="2544898" cy="19675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7"/>
            </a:graphicData>
          </a:graphic>
        </p:graphicFrame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E3DB4F4-414F-2D22-1FA3-BE7F68FD62B9}"/>
              </a:ext>
            </a:extLst>
          </p:cNvPr>
          <p:cNvGrpSpPr/>
          <p:nvPr/>
        </p:nvGrpSpPr>
        <p:grpSpPr>
          <a:xfrm rot="10800000">
            <a:off x="445858" y="1281043"/>
            <a:ext cx="180000" cy="180000"/>
            <a:chOff x="624731" y="1669109"/>
            <a:chExt cx="512303" cy="529443"/>
          </a:xfrm>
        </p:grpSpPr>
        <p:sp>
          <p:nvSpPr>
            <p:cNvPr id="55" name="Block Arc 54">
              <a:extLst>
                <a:ext uri="{FF2B5EF4-FFF2-40B4-BE49-F238E27FC236}">
                  <a16:creationId xmlns:a16="http://schemas.microsoft.com/office/drawing/2014/main" id="{1C474E5E-AC2B-1150-D6EF-A1C73FF24516}"/>
                </a:ext>
              </a:extLst>
            </p:cNvPr>
            <p:cNvSpPr/>
            <p:nvPr/>
          </p:nvSpPr>
          <p:spPr>
            <a:xfrm rot="16200000">
              <a:off x="612531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1B3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56" name="Block Arc 55">
              <a:extLst>
                <a:ext uri="{FF2B5EF4-FFF2-40B4-BE49-F238E27FC236}">
                  <a16:creationId xmlns:a16="http://schemas.microsoft.com/office/drawing/2014/main" id="{A4AF9C4B-C6D8-7E57-F739-883F0921CF73}"/>
                </a:ext>
              </a:extLst>
            </p:cNvPr>
            <p:cNvSpPr/>
            <p:nvPr/>
          </p:nvSpPr>
          <p:spPr>
            <a:xfrm rot="5400000" flipH="1">
              <a:off x="619790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EF7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9E43A0A-8153-5206-4E34-F2982C356D18}"/>
              </a:ext>
            </a:extLst>
          </p:cNvPr>
          <p:cNvGrpSpPr/>
          <p:nvPr/>
        </p:nvGrpSpPr>
        <p:grpSpPr>
          <a:xfrm rot="10800000">
            <a:off x="445858" y="3974660"/>
            <a:ext cx="180000" cy="180000"/>
            <a:chOff x="624731" y="1669109"/>
            <a:chExt cx="512303" cy="529443"/>
          </a:xfrm>
        </p:grpSpPr>
        <p:sp>
          <p:nvSpPr>
            <p:cNvPr id="58" name="Block Arc 57">
              <a:extLst>
                <a:ext uri="{FF2B5EF4-FFF2-40B4-BE49-F238E27FC236}">
                  <a16:creationId xmlns:a16="http://schemas.microsoft.com/office/drawing/2014/main" id="{B4D4005D-558E-AD13-8B0E-C2D1FB86D5CE}"/>
                </a:ext>
              </a:extLst>
            </p:cNvPr>
            <p:cNvSpPr/>
            <p:nvPr/>
          </p:nvSpPr>
          <p:spPr>
            <a:xfrm rot="16200000">
              <a:off x="612531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1B3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59" name="Block Arc 58">
              <a:extLst>
                <a:ext uri="{FF2B5EF4-FFF2-40B4-BE49-F238E27FC236}">
                  <a16:creationId xmlns:a16="http://schemas.microsoft.com/office/drawing/2014/main" id="{2FAEA8C6-ADE1-1C80-5B6F-0DB4F813462E}"/>
                </a:ext>
              </a:extLst>
            </p:cNvPr>
            <p:cNvSpPr/>
            <p:nvPr/>
          </p:nvSpPr>
          <p:spPr>
            <a:xfrm rot="5400000" flipH="1">
              <a:off x="619790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EF7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A7BB6B1-822C-D1C6-B9A0-25532A5FCE3E}"/>
              </a:ext>
            </a:extLst>
          </p:cNvPr>
          <p:cNvGrpSpPr/>
          <p:nvPr/>
        </p:nvGrpSpPr>
        <p:grpSpPr>
          <a:xfrm rot="10800000">
            <a:off x="445858" y="4656794"/>
            <a:ext cx="180000" cy="180000"/>
            <a:chOff x="624731" y="1669109"/>
            <a:chExt cx="512303" cy="529443"/>
          </a:xfrm>
        </p:grpSpPr>
        <p:sp>
          <p:nvSpPr>
            <p:cNvPr id="61" name="Block Arc 60">
              <a:extLst>
                <a:ext uri="{FF2B5EF4-FFF2-40B4-BE49-F238E27FC236}">
                  <a16:creationId xmlns:a16="http://schemas.microsoft.com/office/drawing/2014/main" id="{EBE8518D-3BC4-AEC2-D4AE-DCD8EFCC5ED9}"/>
                </a:ext>
              </a:extLst>
            </p:cNvPr>
            <p:cNvSpPr/>
            <p:nvPr/>
          </p:nvSpPr>
          <p:spPr>
            <a:xfrm rot="16200000">
              <a:off x="612531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1B3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62" name="Block Arc 61">
              <a:extLst>
                <a:ext uri="{FF2B5EF4-FFF2-40B4-BE49-F238E27FC236}">
                  <a16:creationId xmlns:a16="http://schemas.microsoft.com/office/drawing/2014/main" id="{BCCE9B57-5910-7917-8E16-5C649AE7D47E}"/>
                </a:ext>
              </a:extLst>
            </p:cNvPr>
            <p:cNvSpPr/>
            <p:nvPr/>
          </p:nvSpPr>
          <p:spPr>
            <a:xfrm rot="5400000" flipH="1">
              <a:off x="619790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EF7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1C925BD-9165-D5DA-88E9-1B256FE59BBB}"/>
              </a:ext>
            </a:extLst>
          </p:cNvPr>
          <p:cNvGrpSpPr/>
          <p:nvPr/>
        </p:nvGrpSpPr>
        <p:grpSpPr>
          <a:xfrm rot="10800000">
            <a:off x="445858" y="5094682"/>
            <a:ext cx="180000" cy="180000"/>
            <a:chOff x="624731" y="1669109"/>
            <a:chExt cx="512303" cy="529443"/>
          </a:xfrm>
        </p:grpSpPr>
        <p:sp>
          <p:nvSpPr>
            <p:cNvPr id="64" name="Block Arc 63">
              <a:extLst>
                <a:ext uri="{FF2B5EF4-FFF2-40B4-BE49-F238E27FC236}">
                  <a16:creationId xmlns:a16="http://schemas.microsoft.com/office/drawing/2014/main" id="{9A0066F8-E892-4B56-1F2B-CDBED7D51E9E}"/>
                </a:ext>
              </a:extLst>
            </p:cNvPr>
            <p:cNvSpPr/>
            <p:nvPr/>
          </p:nvSpPr>
          <p:spPr>
            <a:xfrm rot="16200000">
              <a:off x="612531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1B3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65" name="Block Arc 64">
              <a:extLst>
                <a:ext uri="{FF2B5EF4-FFF2-40B4-BE49-F238E27FC236}">
                  <a16:creationId xmlns:a16="http://schemas.microsoft.com/office/drawing/2014/main" id="{FE65E515-0CD2-14B9-C00F-44E066E0A49A}"/>
                </a:ext>
              </a:extLst>
            </p:cNvPr>
            <p:cNvSpPr/>
            <p:nvPr/>
          </p:nvSpPr>
          <p:spPr>
            <a:xfrm rot="5400000" flipH="1">
              <a:off x="619790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EF7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791428B-6052-9AB8-4F5F-EB5BD7DEDD97}"/>
              </a:ext>
            </a:extLst>
          </p:cNvPr>
          <p:cNvGrpSpPr/>
          <p:nvPr/>
        </p:nvGrpSpPr>
        <p:grpSpPr>
          <a:xfrm rot="10800000">
            <a:off x="445858" y="5802759"/>
            <a:ext cx="180000" cy="180000"/>
            <a:chOff x="624731" y="1669109"/>
            <a:chExt cx="512303" cy="529443"/>
          </a:xfrm>
        </p:grpSpPr>
        <p:sp>
          <p:nvSpPr>
            <p:cNvPr id="67" name="Block Arc 66">
              <a:extLst>
                <a:ext uri="{FF2B5EF4-FFF2-40B4-BE49-F238E27FC236}">
                  <a16:creationId xmlns:a16="http://schemas.microsoft.com/office/drawing/2014/main" id="{F709AE98-BB5A-5114-2341-49E812BB1031}"/>
                </a:ext>
              </a:extLst>
            </p:cNvPr>
            <p:cNvSpPr/>
            <p:nvPr/>
          </p:nvSpPr>
          <p:spPr>
            <a:xfrm rot="16200000">
              <a:off x="612531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1B3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68" name="Block Arc 67">
              <a:extLst>
                <a:ext uri="{FF2B5EF4-FFF2-40B4-BE49-F238E27FC236}">
                  <a16:creationId xmlns:a16="http://schemas.microsoft.com/office/drawing/2014/main" id="{7C988EAB-705A-6045-FA5E-A69328FCAA09}"/>
                </a:ext>
              </a:extLst>
            </p:cNvPr>
            <p:cNvSpPr/>
            <p:nvPr/>
          </p:nvSpPr>
          <p:spPr>
            <a:xfrm rot="5400000" flipH="1">
              <a:off x="619790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EF7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2158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FD2C74-1CAA-4A81-B9C4-3EC49A95CB70}"/>
              </a:ext>
            </a:extLst>
          </p:cNvPr>
          <p:cNvSpPr/>
          <p:nvPr/>
        </p:nvSpPr>
        <p:spPr>
          <a:xfrm>
            <a:off x="0" y="0"/>
            <a:ext cx="9753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2EE5F2A-AA98-4624-B27D-10BF184A6C41}"/>
              </a:ext>
            </a:extLst>
          </p:cNvPr>
          <p:cNvSpPr/>
          <p:nvPr/>
        </p:nvSpPr>
        <p:spPr>
          <a:xfrm>
            <a:off x="7486650" y="0"/>
            <a:ext cx="4724400" cy="2609850"/>
          </a:xfrm>
          <a:custGeom>
            <a:avLst/>
            <a:gdLst>
              <a:gd name="connsiteX0" fmla="*/ 22288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266950 w 4724400"/>
              <a:gd name="connsiteY4" fmla="*/ 38100 h 2609850"/>
              <a:gd name="connsiteX5" fmla="*/ 2228850 w 4724400"/>
              <a:gd name="connsiteY5" fmla="*/ 0 h 260985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2266950 w 4724400"/>
              <a:gd name="connsiteY4" fmla="*/ 19050 h 2590800"/>
              <a:gd name="connsiteX5" fmla="*/ 1949450 w 4724400"/>
              <a:gd name="connsiteY5" fmla="*/ 95250 h 259080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1949450 w 4724400"/>
              <a:gd name="connsiteY4" fmla="*/ 95250 h 2590800"/>
              <a:gd name="connsiteX0" fmla="*/ 20891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089150 w 4724400"/>
              <a:gd name="connsiteY4" fmla="*/ 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400" h="2609850">
                <a:moveTo>
                  <a:pt x="2089150" y="0"/>
                </a:moveTo>
                <a:lnTo>
                  <a:pt x="0" y="990600"/>
                </a:lnTo>
                <a:lnTo>
                  <a:pt x="4724400" y="2609850"/>
                </a:lnTo>
                <a:lnTo>
                  <a:pt x="4705350" y="19050"/>
                </a:lnTo>
                <a:lnTo>
                  <a:pt x="208915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C88978-323D-4FAD-8178-697C6C3FF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074831" y="16152"/>
            <a:ext cx="3121703" cy="279448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58F3F6F-DD56-4A82-97FD-7271C02422A4}"/>
              </a:ext>
            </a:extLst>
          </p:cNvPr>
          <p:cNvSpPr/>
          <p:nvPr/>
        </p:nvSpPr>
        <p:spPr>
          <a:xfrm flipH="1" flipV="1">
            <a:off x="0" y="6096000"/>
            <a:ext cx="2381250" cy="762000"/>
          </a:xfrm>
          <a:custGeom>
            <a:avLst/>
            <a:gdLst>
              <a:gd name="connsiteX0" fmla="*/ 0 w 2381250"/>
              <a:gd name="connsiteY0" fmla="*/ 0 h 762000"/>
              <a:gd name="connsiteX1" fmla="*/ 2381250 w 2381250"/>
              <a:gd name="connsiteY1" fmla="*/ 0 h 762000"/>
              <a:gd name="connsiteX2" fmla="*/ 2381250 w 2381250"/>
              <a:gd name="connsiteY2" fmla="*/ 762000 h 762000"/>
              <a:gd name="connsiteX3" fmla="*/ 0 w 2381250"/>
              <a:gd name="connsiteY3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0" h="762000">
                <a:moveTo>
                  <a:pt x="0" y="0"/>
                </a:moveTo>
                <a:lnTo>
                  <a:pt x="2381250" y="0"/>
                </a:lnTo>
                <a:lnTo>
                  <a:pt x="2381250" y="762000"/>
                </a:lnTo>
                <a:lnTo>
                  <a:pt x="0" y="0"/>
                </a:lnTo>
                <a:close/>
              </a:path>
            </a:pathLst>
          </a:custGeom>
          <a:solidFill>
            <a:srgbClr val="EF7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80DD9A-6E69-4166-832D-96C004436A20}"/>
              </a:ext>
            </a:extLst>
          </p:cNvPr>
          <p:cNvSpPr txBox="1"/>
          <p:nvPr/>
        </p:nvSpPr>
        <p:spPr>
          <a:xfrm>
            <a:off x="378278" y="441352"/>
            <a:ext cx="25696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" b="1">
                <a:solidFill>
                  <a:srgbClr val="1B3F90"/>
                </a:solidFill>
              </a:rPr>
              <a:t>Digital India !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6E6059B-9158-44BB-8D50-AED92E8440D3}"/>
              </a:ext>
            </a:extLst>
          </p:cNvPr>
          <p:cNvSpPr/>
          <p:nvPr/>
        </p:nvSpPr>
        <p:spPr>
          <a:xfrm>
            <a:off x="9442450" y="-5081"/>
            <a:ext cx="2752725" cy="66675"/>
          </a:xfrm>
          <a:custGeom>
            <a:avLst/>
            <a:gdLst>
              <a:gd name="connsiteX0" fmla="*/ 22288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266950 w 4724400"/>
              <a:gd name="connsiteY4" fmla="*/ 38100 h 2609850"/>
              <a:gd name="connsiteX5" fmla="*/ 2228850 w 4724400"/>
              <a:gd name="connsiteY5" fmla="*/ 0 h 260985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2266950 w 4724400"/>
              <a:gd name="connsiteY4" fmla="*/ 19050 h 2590800"/>
              <a:gd name="connsiteX5" fmla="*/ 1949450 w 4724400"/>
              <a:gd name="connsiteY5" fmla="*/ 95250 h 259080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1949450 w 4724400"/>
              <a:gd name="connsiteY4" fmla="*/ 95250 h 2590800"/>
              <a:gd name="connsiteX0" fmla="*/ 20891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089150 w 4724400"/>
              <a:gd name="connsiteY4" fmla="*/ 0 h 2609850"/>
              <a:gd name="connsiteX0" fmla="*/ 120650 w 2755900"/>
              <a:gd name="connsiteY0" fmla="*/ 0 h 2609850"/>
              <a:gd name="connsiteX1" fmla="*/ 0 w 2755900"/>
              <a:gd name="connsiteY1" fmla="*/ 63500 h 2609850"/>
              <a:gd name="connsiteX2" fmla="*/ 2755900 w 2755900"/>
              <a:gd name="connsiteY2" fmla="*/ 2609850 h 2609850"/>
              <a:gd name="connsiteX3" fmla="*/ 2736850 w 2755900"/>
              <a:gd name="connsiteY3" fmla="*/ 19050 h 2609850"/>
              <a:gd name="connsiteX4" fmla="*/ 120650 w 2755900"/>
              <a:gd name="connsiteY4" fmla="*/ 0 h 2609850"/>
              <a:gd name="connsiteX0" fmla="*/ 120650 w 2743200"/>
              <a:gd name="connsiteY0" fmla="*/ 0 h 95250"/>
              <a:gd name="connsiteX1" fmla="*/ 0 w 2743200"/>
              <a:gd name="connsiteY1" fmla="*/ 63500 h 95250"/>
              <a:gd name="connsiteX2" fmla="*/ 2743200 w 2743200"/>
              <a:gd name="connsiteY2" fmla="*/ 95250 h 95250"/>
              <a:gd name="connsiteX3" fmla="*/ 2736850 w 2743200"/>
              <a:gd name="connsiteY3" fmla="*/ 19050 h 95250"/>
              <a:gd name="connsiteX4" fmla="*/ 120650 w 2743200"/>
              <a:gd name="connsiteY4" fmla="*/ 0 h 95250"/>
              <a:gd name="connsiteX0" fmla="*/ 120650 w 2743200"/>
              <a:gd name="connsiteY0" fmla="*/ 0 h 95250"/>
              <a:gd name="connsiteX1" fmla="*/ 0 w 2743200"/>
              <a:gd name="connsiteY1" fmla="*/ 63500 h 95250"/>
              <a:gd name="connsiteX2" fmla="*/ 2743200 w 2743200"/>
              <a:gd name="connsiteY2" fmla="*/ 95250 h 95250"/>
              <a:gd name="connsiteX3" fmla="*/ 2736850 w 2743200"/>
              <a:gd name="connsiteY3" fmla="*/ 19050 h 95250"/>
              <a:gd name="connsiteX4" fmla="*/ 120650 w 2743200"/>
              <a:gd name="connsiteY4" fmla="*/ 0 h 95250"/>
              <a:gd name="connsiteX0" fmla="*/ 120650 w 2743200"/>
              <a:gd name="connsiteY0" fmla="*/ 0 h 85725"/>
              <a:gd name="connsiteX1" fmla="*/ 0 w 2743200"/>
              <a:gd name="connsiteY1" fmla="*/ 53975 h 85725"/>
              <a:gd name="connsiteX2" fmla="*/ 2743200 w 2743200"/>
              <a:gd name="connsiteY2" fmla="*/ 85725 h 85725"/>
              <a:gd name="connsiteX3" fmla="*/ 2736850 w 2743200"/>
              <a:gd name="connsiteY3" fmla="*/ 9525 h 85725"/>
              <a:gd name="connsiteX4" fmla="*/ 120650 w 2743200"/>
              <a:gd name="connsiteY4" fmla="*/ 0 h 85725"/>
              <a:gd name="connsiteX0" fmla="*/ 120650 w 2746375"/>
              <a:gd name="connsiteY0" fmla="*/ 0 h 85725"/>
              <a:gd name="connsiteX1" fmla="*/ 0 w 2746375"/>
              <a:gd name="connsiteY1" fmla="*/ 53975 h 85725"/>
              <a:gd name="connsiteX2" fmla="*/ 2743200 w 2746375"/>
              <a:gd name="connsiteY2" fmla="*/ 85725 h 85725"/>
              <a:gd name="connsiteX3" fmla="*/ 2746375 w 2746375"/>
              <a:gd name="connsiteY3" fmla="*/ 3175 h 85725"/>
              <a:gd name="connsiteX4" fmla="*/ 120650 w 2746375"/>
              <a:gd name="connsiteY4" fmla="*/ 0 h 85725"/>
              <a:gd name="connsiteX0" fmla="*/ 120650 w 2746375"/>
              <a:gd name="connsiteY0" fmla="*/ 0 h 66675"/>
              <a:gd name="connsiteX1" fmla="*/ 0 w 2746375"/>
              <a:gd name="connsiteY1" fmla="*/ 53975 h 66675"/>
              <a:gd name="connsiteX2" fmla="*/ 2743200 w 2746375"/>
              <a:gd name="connsiteY2" fmla="*/ 66675 h 66675"/>
              <a:gd name="connsiteX3" fmla="*/ 2746375 w 2746375"/>
              <a:gd name="connsiteY3" fmla="*/ 3175 h 66675"/>
              <a:gd name="connsiteX4" fmla="*/ 120650 w 2746375"/>
              <a:gd name="connsiteY4" fmla="*/ 0 h 66675"/>
              <a:gd name="connsiteX0" fmla="*/ 127000 w 2752725"/>
              <a:gd name="connsiteY0" fmla="*/ 0 h 66675"/>
              <a:gd name="connsiteX1" fmla="*/ 0 w 2752725"/>
              <a:gd name="connsiteY1" fmla="*/ 60325 h 66675"/>
              <a:gd name="connsiteX2" fmla="*/ 2749550 w 2752725"/>
              <a:gd name="connsiteY2" fmla="*/ 66675 h 66675"/>
              <a:gd name="connsiteX3" fmla="*/ 2752725 w 2752725"/>
              <a:gd name="connsiteY3" fmla="*/ 3175 h 66675"/>
              <a:gd name="connsiteX4" fmla="*/ 127000 w 2752725"/>
              <a:gd name="connsiteY4" fmla="*/ 0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2725" h="66675">
                <a:moveTo>
                  <a:pt x="127000" y="0"/>
                </a:moveTo>
                <a:cubicBezTo>
                  <a:pt x="83608" y="24342"/>
                  <a:pt x="40217" y="39158"/>
                  <a:pt x="0" y="60325"/>
                </a:cubicBezTo>
                <a:lnTo>
                  <a:pt x="2749550" y="66675"/>
                </a:lnTo>
                <a:lnTo>
                  <a:pt x="2752725" y="3175"/>
                </a:lnTo>
                <a:lnTo>
                  <a:pt x="127000" y="0"/>
                </a:lnTo>
                <a:close/>
              </a:path>
            </a:pathLst>
          </a:custGeom>
          <a:solidFill>
            <a:srgbClr val="EF7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48824F-76A6-44BC-9462-9F5B18FCB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097" y="4063520"/>
            <a:ext cx="3121703" cy="279448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80CB4C1-8D49-2882-10F4-9CFD7C668401}"/>
              </a:ext>
            </a:extLst>
          </p:cNvPr>
          <p:cNvGrpSpPr/>
          <p:nvPr/>
        </p:nvGrpSpPr>
        <p:grpSpPr>
          <a:xfrm>
            <a:off x="5704851" y="1340311"/>
            <a:ext cx="6330791" cy="5180707"/>
            <a:chOff x="5546819" y="921526"/>
            <a:chExt cx="6925683" cy="582917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AD02C42-4FF0-1964-97B8-1B4FA9D193DF}"/>
                </a:ext>
              </a:extLst>
            </p:cNvPr>
            <p:cNvGrpSpPr/>
            <p:nvPr/>
          </p:nvGrpSpPr>
          <p:grpSpPr>
            <a:xfrm>
              <a:off x="6300800" y="997690"/>
              <a:ext cx="2559402" cy="1159884"/>
              <a:chOff x="320292" y="1399597"/>
              <a:chExt cx="4537939" cy="554558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3521036-690E-17E3-56B9-5E352A5C7BA6}"/>
                  </a:ext>
                </a:extLst>
              </p:cNvPr>
              <p:cNvSpPr txBox="1"/>
              <p:nvPr/>
            </p:nvSpPr>
            <p:spPr>
              <a:xfrm>
                <a:off x="332937" y="1399597"/>
                <a:ext cx="4409361" cy="198686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b="1" noProof="1">
                    <a:solidFill>
                      <a:srgbClr val="1B3F90"/>
                    </a:solidFill>
                    <a:latin typeface="Mont"/>
                    <a:ea typeface="Source Sans Pro" panose="020B0503030403020204" pitchFamily="34" charset="0"/>
                  </a:rPr>
                  <a:t>Broadband Highway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978C44B-FF58-7DD0-0272-236ADF3BC969}"/>
                  </a:ext>
                </a:extLst>
              </p:cNvPr>
              <p:cNvSpPr txBox="1"/>
              <p:nvPr/>
            </p:nvSpPr>
            <p:spPr>
              <a:xfrm>
                <a:off x="320292" y="1556783"/>
                <a:ext cx="4537939" cy="397372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r>
                  <a:rPr lang="en-US" sz="1400" noProof="1">
                    <a:solidFill>
                      <a:srgbClr val="1B3F90"/>
                    </a:solidFill>
                    <a:latin typeface="Mont"/>
                    <a:ea typeface="Source Sans Pro" panose="020B0503030403020204" pitchFamily="34" charset="0"/>
                  </a:rPr>
                  <a:t>Broadband connectivity in rural areas via optical-fibre cable to gram panchayat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3F11724-0D2F-C9B1-F4DD-6B3E46470BA0}"/>
                </a:ext>
              </a:extLst>
            </p:cNvPr>
            <p:cNvSpPr txBox="1"/>
            <p:nvPr/>
          </p:nvSpPr>
          <p:spPr>
            <a:xfrm>
              <a:off x="6290293" y="5346217"/>
              <a:ext cx="2099117" cy="415561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>
                <a:defRPr b="1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</a:defRPr>
              </a:lvl1pPr>
            </a:lstStyle>
            <a:p>
              <a:r>
                <a:rPr lang="en-US" noProof="1"/>
                <a:t>E-Governance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9D08C9F-318F-C38B-AB1A-56589A313E89}"/>
                </a:ext>
              </a:extLst>
            </p:cNvPr>
            <p:cNvSpPr txBox="1"/>
            <p:nvPr/>
          </p:nvSpPr>
          <p:spPr>
            <a:xfrm>
              <a:off x="6296376" y="5687565"/>
              <a:ext cx="2376019" cy="58871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sz="1400" noProof="1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</a:rPr>
                <a:t>Re-engineer government to improve service and effici</a:t>
              </a:r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1C063244-B21E-2BB9-4FF3-9FE5BFA5D850}"/>
                </a:ext>
              </a:extLst>
            </p:cNvPr>
            <p:cNvSpPr/>
            <p:nvPr/>
          </p:nvSpPr>
          <p:spPr>
            <a:xfrm>
              <a:off x="8197701" y="4987005"/>
              <a:ext cx="191709" cy="245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656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8944" y="21600"/>
                  </a:lnTo>
                  <a:cubicBezTo>
                    <a:pt x="4050" y="21431"/>
                    <a:pt x="0" y="17550"/>
                    <a:pt x="0" y="1265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F20728EF-7C71-751D-2E7E-E4F419D27CB6}"/>
                </a:ext>
              </a:extLst>
            </p:cNvPr>
            <p:cNvSpPr/>
            <p:nvPr/>
          </p:nvSpPr>
          <p:spPr>
            <a:xfrm>
              <a:off x="8691944" y="3512695"/>
              <a:ext cx="191709" cy="245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656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8944" y="21600"/>
                  </a:lnTo>
                  <a:cubicBezTo>
                    <a:pt x="4050" y="21600"/>
                    <a:pt x="0" y="17550"/>
                    <a:pt x="0" y="1265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8B7E5A4B-3B6F-D18B-7BD4-7FE9B0CAD888}"/>
                </a:ext>
              </a:extLst>
            </p:cNvPr>
            <p:cNvSpPr/>
            <p:nvPr/>
          </p:nvSpPr>
          <p:spPr>
            <a:xfrm>
              <a:off x="8197701" y="1942653"/>
              <a:ext cx="191709" cy="245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656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8944" y="21600"/>
                  </a:lnTo>
                  <a:cubicBezTo>
                    <a:pt x="4050" y="21600"/>
                    <a:pt x="0" y="17550"/>
                    <a:pt x="0" y="12656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 sz="3000">
                <a:solidFill>
                  <a:srgbClr val="FFFFFF"/>
                </a:solidFill>
              </a:endParaRPr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BF389E10-F21B-938C-768A-D34105ACA1D4}"/>
                </a:ext>
              </a:extLst>
            </p:cNvPr>
            <p:cNvSpPr/>
            <p:nvPr/>
          </p:nvSpPr>
          <p:spPr>
            <a:xfrm>
              <a:off x="8486815" y="5335203"/>
              <a:ext cx="191709" cy="245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656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8944" y="21600"/>
                  </a:lnTo>
                  <a:cubicBezTo>
                    <a:pt x="4050" y="21600"/>
                    <a:pt x="0" y="17550"/>
                    <a:pt x="0" y="1265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FE5CF10E-ED5C-F92C-31AD-312E6671EA35}"/>
                </a:ext>
              </a:extLst>
            </p:cNvPr>
            <p:cNvSpPr/>
            <p:nvPr/>
          </p:nvSpPr>
          <p:spPr>
            <a:xfrm>
              <a:off x="7243785" y="4722501"/>
              <a:ext cx="191709" cy="245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656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8944" y="21600"/>
                  </a:lnTo>
                  <a:cubicBezTo>
                    <a:pt x="4050" y="21431"/>
                    <a:pt x="0" y="17550"/>
                    <a:pt x="0" y="1265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0AA4562-E545-B689-B167-9B220A7B97D4}"/>
                </a:ext>
              </a:extLst>
            </p:cNvPr>
            <p:cNvGrpSpPr/>
            <p:nvPr/>
          </p:nvGrpSpPr>
          <p:grpSpPr>
            <a:xfrm>
              <a:off x="9934952" y="921526"/>
              <a:ext cx="2252106" cy="1173285"/>
              <a:chOff x="9452196" y="5077546"/>
              <a:chExt cx="3422889" cy="1055138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D453EBE-6204-7A37-324B-AC735061549C}"/>
                  </a:ext>
                </a:extLst>
              </p:cNvPr>
              <p:cNvSpPr txBox="1"/>
              <p:nvPr/>
            </p:nvSpPr>
            <p:spPr>
              <a:xfrm>
                <a:off x="9452196" y="5077546"/>
                <a:ext cx="2937089" cy="373716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b="1" noProof="1">
                    <a:solidFill>
                      <a:srgbClr val="1B3F90"/>
                    </a:solidFill>
                    <a:latin typeface="Mont"/>
                    <a:ea typeface="Source Sans Pro" panose="020B0503030403020204" pitchFamily="34" charset="0"/>
                  </a:rPr>
                  <a:t>E-Kranti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2C34B34-AE57-3B5C-367D-473A171B8DD4}"/>
                  </a:ext>
                </a:extLst>
              </p:cNvPr>
              <p:cNvSpPr txBox="1"/>
              <p:nvPr/>
            </p:nvSpPr>
            <p:spPr>
              <a:xfrm>
                <a:off x="9459992" y="5385252"/>
                <a:ext cx="3415093" cy="747432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r>
                  <a:rPr lang="en-US" sz="1400">
                    <a:solidFill>
                      <a:srgbClr val="1B3F90"/>
                    </a:solidFill>
                    <a:latin typeface="Mont"/>
                    <a:ea typeface="Source Sans Pro" panose="020B0503030403020204" pitchFamily="34" charset="0"/>
                    <a:cs typeface="Tahoma" panose="020B0604030504040204" pitchFamily="34" charset="0"/>
                  </a:rPr>
                  <a:t>Deliver government services digitally improve efficiency, transparency and reliability</a:t>
                </a:r>
                <a:endParaRPr lang="en-US" sz="1400" noProof="1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B0F6762-7F77-1E84-32E9-95F1C1B8C10D}"/>
                </a:ext>
              </a:extLst>
            </p:cNvPr>
            <p:cNvGrpSpPr/>
            <p:nvPr/>
          </p:nvGrpSpPr>
          <p:grpSpPr>
            <a:xfrm>
              <a:off x="6319403" y="2345571"/>
              <a:ext cx="2758467" cy="1447237"/>
              <a:chOff x="347992" y="2236598"/>
              <a:chExt cx="6962679" cy="1301505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2020BF6-8C74-26C7-C7F1-E249BFAFF150}"/>
                  </a:ext>
                </a:extLst>
              </p:cNvPr>
              <p:cNvSpPr txBox="1"/>
              <p:nvPr/>
            </p:nvSpPr>
            <p:spPr>
              <a:xfrm>
                <a:off x="347992" y="2236598"/>
                <a:ext cx="6962679" cy="654002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>
                <a:defPPr>
                  <a:defRPr lang="en-US"/>
                </a:defPPr>
                <a:lvl1pPr>
                  <a:defRPr b="1">
                    <a:solidFill>
                      <a:srgbClr val="1B3F90"/>
                    </a:solidFill>
                    <a:latin typeface="Mont"/>
                    <a:ea typeface="Source Sans Pro" panose="020B0503030403020204" pitchFamily="34" charset="0"/>
                  </a:defRPr>
                </a:lvl1pPr>
              </a:lstStyle>
              <a:p>
                <a:r>
                  <a:rPr lang="en-US" noProof="1"/>
                  <a:t>Universal Mobile Connectivity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8AD9E3E-2EB1-4A7B-A0BE-088CD47B3722}"/>
                  </a:ext>
                </a:extLst>
              </p:cNvPr>
              <p:cNvSpPr txBox="1"/>
              <p:nvPr/>
            </p:nvSpPr>
            <p:spPr>
              <a:xfrm>
                <a:off x="366777" y="2790672"/>
                <a:ext cx="6420529" cy="747431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r>
                  <a:rPr lang="en-US" sz="1400" noProof="1">
                    <a:solidFill>
                      <a:srgbClr val="1B3F90"/>
                    </a:solidFill>
                    <a:latin typeface="Mont"/>
                    <a:ea typeface="Source Sans Pro" panose="020B0503030403020204" pitchFamily="34" charset="0"/>
                  </a:rPr>
                  <a:t>Expansion of mobile coverage to generate mobile service demand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73BC2E1-3798-A4AE-04DC-BCEB0F6762D9}"/>
                </a:ext>
              </a:extLst>
            </p:cNvPr>
            <p:cNvGrpSpPr/>
            <p:nvPr/>
          </p:nvGrpSpPr>
          <p:grpSpPr>
            <a:xfrm>
              <a:off x="9976021" y="2374137"/>
              <a:ext cx="2279884" cy="1242545"/>
              <a:chOff x="9513750" y="4951124"/>
              <a:chExt cx="3821807" cy="1117423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72BB0DF-858A-80A8-AB53-FA2451EFFCAC}"/>
                  </a:ext>
                </a:extLst>
              </p:cNvPr>
              <p:cNvSpPr txBox="1"/>
              <p:nvPr/>
            </p:nvSpPr>
            <p:spPr>
              <a:xfrm>
                <a:off x="9513750" y="4951124"/>
                <a:ext cx="3821807" cy="654002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b="1" noProof="1">
                    <a:solidFill>
                      <a:srgbClr val="1B3F90"/>
                    </a:solidFill>
                    <a:latin typeface="Mont"/>
                    <a:ea typeface="Source Sans Pro" panose="020B0503030403020204" pitchFamily="34" charset="0"/>
                  </a:rPr>
                  <a:t>Electronic Manufacturing</a:t>
                </a:r>
                <a:endParaRPr lang="en-US" b="1" cap="all" noProof="1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248D856-CF1F-ABD7-C08A-CA247C767C87}"/>
                  </a:ext>
                </a:extLst>
              </p:cNvPr>
              <p:cNvSpPr txBox="1"/>
              <p:nvPr/>
            </p:nvSpPr>
            <p:spPr>
              <a:xfrm>
                <a:off x="9521540" y="5539117"/>
                <a:ext cx="3755877" cy="529430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r>
                  <a:rPr lang="en-US" sz="1400" dirty="0">
                    <a:solidFill>
                      <a:srgbClr val="1B3F90"/>
                    </a:solidFill>
                    <a:latin typeface="Mont"/>
                    <a:ea typeface="Source Sans Pro" panose="020B0503030403020204" pitchFamily="34" charset="0"/>
                  </a:rPr>
                  <a:t>Promote electronic manufacturing in India</a:t>
                </a:r>
                <a:endParaRPr lang="en-US" sz="1400" noProof="1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50D4284-5DDB-99D3-6BE7-A5FE7985E6E1}"/>
                </a:ext>
              </a:extLst>
            </p:cNvPr>
            <p:cNvGrpSpPr/>
            <p:nvPr/>
          </p:nvGrpSpPr>
          <p:grpSpPr>
            <a:xfrm>
              <a:off x="6230812" y="3947727"/>
              <a:ext cx="2758466" cy="1168637"/>
              <a:chOff x="8921975" y="5099798"/>
              <a:chExt cx="5741230" cy="988381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371E07C-12FE-C942-1FD4-3ED26CBCC0C4}"/>
                  </a:ext>
                </a:extLst>
              </p:cNvPr>
              <p:cNvSpPr txBox="1"/>
              <p:nvPr/>
            </p:nvSpPr>
            <p:spPr>
              <a:xfrm>
                <a:off x="8921975" y="5099798"/>
                <a:ext cx="5741230" cy="351463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>
                <a:defPPr>
                  <a:defRPr lang="en-US"/>
                </a:defPPr>
                <a:lvl1pPr>
                  <a:defRPr b="1">
                    <a:solidFill>
                      <a:srgbClr val="1B3F90"/>
                    </a:solidFill>
                    <a:latin typeface="Mont"/>
                    <a:ea typeface="Source Sans Pro" panose="020B0503030403020204" pitchFamily="34" charset="0"/>
                  </a:defRPr>
                </a:lvl1pPr>
              </a:lstStyle>
              <a:p>
                <a:r>
                  <a:rPr lang="en-US" noProof="1"/>
                  <a:t>Public Internet Access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97B0CC9-1834-B861-9365-7FC953B783B5}"/>
                  </a:ext>
                </a:extLst>
              </p:cNvPr>
              <p:cNvSpPr txBox="1"/>
              <p:nvPr/>
            </p:nvSpPr>
            <p:spPr>
              <a:xfrm>
                <a:off x="8929771" y="5385252"/>
                <a:ext cx="5204852" cy="702927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r>
                  <a:rPr lang="en-US" sz="1400" noProof="1">
                    <a:solidFill>
                      <a:srgbClr val="1B3F90"/>
                    </a:solidFill>
                    <a:latin typeface="Mont"/>
                    <a:ea typeface="Source Sans Pro" panose="020B0503030403020204" pitchFamily="34" charset="0"/>
                  </a:rPr>
                  <a:t>Offer public internet access at Common Service Centres and Post Offices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1259CD9-A0F3-0E7F-09D2-E82A22736214}"/>
                </a:ext>
              </a:extLst>
            </p:cNvPr>
            <p:cNvGrpSpPr/>
            <p:nvPr/>
          </p:nvGrpSpPr>
          <p:grpSpPr>
            <a:xfrm>
              <a:off x="10094253" y="3983860"/>
              <a:ext cx="2378249" cy="1174769"/>
              <a:chOff x="9798031" y="5127088"/>
              <a:chExt cx="3986696" cy="1056474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5772D10-30D6-81E8-4E36-06DDA5591949}"/>
                  </a:ext>
                </a:extLst>
              </p:cNvPr>
              <p:cNvSpPr txBox="1"/>
              <p:nvPr/>
            </p:nvSpPr>
            <p:spPr>
              <a:xfrm>
                <a:off x="9798031" y="5127088"/>
                <a:ext cx="3986696" cy="373716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b="1" noProof="1">
                    <a:solidFill>
                      <a:srgbClr val="1B3F90"/>
                    </a:solidFill>
                    <a:latin typeface="Mont"/>
                    <a:ea typeface="Source Sans Pro" panose="020B0503030403020204" pitchFamily="34" charset="0"/>
                  </a:rPr>
                  <a:t>IT And Information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C0182E4-A244-EE56-DF5E-F71B8B03BADD}"/>
                  </a:ext>
                </a:extLst>
              </p:cNvPr>
              <p:cNvSpPr txBox="1"/>
              <p:nvPr/>
            </p:nvSpPr>
            <p:spPr>
              <a:xfrm>
                <a:off x="9805453" y="5436130"/>
                <a:ext cx="3755876" cy="747432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r>
                  <a:rPr lang="en-US" sz="1400">
                    <a:solidFill>
                      <a:srgbClr val="1B3F90"/>
                    </a:solidFill>
                    <a:latin typeface="Mont"/>
                    <a:ea typeface="Source Sans Pro" panose="020B0503030403020204" pitchFamily="34" charset="0"/>
                    <a:cs typeface="Tahoma" panose="020B0604030504040204" pitchFamily="34" charset="0"/>
                  </a:rPr>
                  <a:t>Teach young people the skills for IT and IT-enable jobs</a:t>
                </a:r>
                <a:endParaRPr lang="en-US" sz="1400" noProof="1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</a:endParaRPr>
              </a:p>
            </p:txBody>
          </p:sp>
        </p:grpSp>
        <p:pic>
          <p:nvPicPr>
            <p:cNvPr id="25" name="Graphic 24" descr="Production with solid fill">
              <a:extLst>
                <a:ext uri="{FF2B5EF4-FFF2-40B4-BE49-F238E27FC236}">
                  <a16:creationId xmlns:a16="http://schemas.microsoft.com/office/drawing/2014/main" id="{CEB46B31-E9BE-18DD-2B06-4221DC5A6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41186" y="2693853"/>
              <a:ext cx="590743" cy="755212"/>
            </a:xfrm>
            <a:prstGeom prst="rect">
              <a:avLst/>
            </a:prstGeom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F439746-D9CA-5B91-952B-1C5B08C06E7A}"/>
                </a:ext>
              </a:extLst>
            </p:cNvPr>
            <p:cNvGrpSpPr/>
            <p:nvPr/>
          </p:nvGrpSpPr>
          <p:grpSpPr>
            <a:xfrm>
              <a:off x="10008604" y="5351284"/>
              <a:ext cx="2284434" cy="1399420"/>
              <a:chOff x="1052204" y="5256455"/>
              <a:chExt cx="2955074" cy="1258501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D4D35FD-AC77-93E2-4652-DD4F01AD8AE2}"/>
                  </a:ext>
                </a:extLst>
              </p:cNvPr>
              <p:cNvSpPr txBox="1"/>
              <p:nvPr/>
            </p:nvSpPr>
            <p:spPr>
              <a:xfrm>
                <a:off x="1052204" y="5256455"/>
                <a:ext cx="2937088" cy="373716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b="1" noProof="1">
                    <a:solidFill>
                      <a:srgbClr val="1B3F90"/>
                    </a:solidFill>
                    <a:latin typeface="Mont"/>
                    <a:ea typeface="Source Sans Pro" panose="020B0503030403020204" pitchFamily="34" charset="0"/>
                  </a:rPr>
                  <a:t>Early Harvest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2ADB13B-D367-1EB9-914B-9A8C614321F0}"/>
                  </a:ext>
                </a:extLst>
              </p:cNvPr>
              <p:cNvSpPr txBox="1"/>
              <p:nvPr/>
            </p:nvSpPr>
            <p:spPr>
              <a:xfrm>
                <a:off x="1058092" y="5549524"/>
                <a:ext cx="2949186" cy="965432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r>
                  <a:rPr lang="en-US" sz="1400" dirty="0">
                    <a:solidFill>
                      <a:srgbClr val="1B3F90"/>
                    </a:solidFill>
                    <a:latin typeface="Mont"/>
                    <a:ea typeface="Source Sans Pro" panose="020B0503030403020204" pitchFamily="34" charset="0"/>
                    <a:cs typeface="Tahoma" panose="020B0604030504040204" pitchFamily="34" charset="0"/>
                  </a:rPr>
                  <a:t>Implement quick-turnaround projects to illustrate digitalization benefits</a:t>
                </a:r>
                <a:endParaRPr lang="en-US" sz="1400" noProof="1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</a:endParaRPr>
              </a:p>
            </p:txBody>
          </p:sp>
        </p:grpSp>
        <p:pic>
          <p:nvPicPr>
            <p:cNvPr id="27" name="Graphic 26" descr="Wireless router with solid fill">
              <a:extLst>
                <a:ext uri="{FF2B5EF4-FFF2-40B4-BE49-F238E27FC236}">
                  <a16:creationId xmlns:a16="http://schemas.microsoft.com/office/drawing/2014/main" id="{34DE87D3-E999-D0B0-509B-1D4D975E6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546819" y="1033719"/>
              <a:ext cx="590743" cy="590742"/>
            </a:xfrm>
            <a:prstGeom prst="rect">
              <a:avLst/>
            </a:prstGeom>
          </p:spPr>
        </p:pic>
        <p:pic>
          <p:nvPicPr>
            <p:cNvPr id="28" name="Graphic 27" descr="Social network with solid fill">
              <a:extLst>
                <a:ext uri="{FF2B5EF4-FFF2-40B4-BE49-F238E27FC236}">
                  <a16:creationId xmlns:a16="http://schemas.microsoft.com/office/drawing/2014/main" id="{A2A3A284-B1B7-19B3-6897-D817E504D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614938" y="4131759"/>
              <a:ext cx="590743" cy="590742"/>
            </a:xfrm>
            <a:prstGeom prst="rect">
              <a:avLst/>
            </a:prstGeom>
          </p:spPr>
        </p:pic>
        <p:pic>
          <p:nvPicPr>
            <p:cNvPr id="29" name="Graphic 28" descr="Gavel with solid fill">
              <a:extLst>
                <a:ext uri="{FF2B5EF4-FFF2-40B4-BE49-F238E27FC236}">
                  <a16:creationId xmlns:a16="http://schemas.microsoft.com/office/drawing/2014/main" id="{CC657389-F2BD-C7D9-B38E-75EB46525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652741" y="5455299"/>
              <a:ext cx="590743" cy="590741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5DC6CBFB-E5A1-A8DD-A04D-4D9BF4941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339856" y="5446493"/>
              <a:ext cx="590743" cy="624922"/>
            </a:xfrm>
            <a:prstGeom prst="rect">
              <a:avLst/>
            </a:prstGeom>
          </p:spPr>
        </p:pic>
        <p:pic>
          <p:nvPicPr>
            <p:cNvPr id="31" name="Graphic 30" descr="Laptop with solid fill">
              <a:extLst>
                <a:ext uri="{FF2B5EF4-FFF2-40B4-BE49-F238E27FC236}">
                  <a16:creationId xmlns:a16="http://schemas.microsoft.com/office/drawing/2014/main" id="{A8E3BE58-8C93-E72E-F96C-9140E9522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417861" y="4084091"/>
              <a:ext cx="590743" cy="590743"/>
            </a:xfrm>
            <a:prstGeom prst="rect">
              <a:avLst/>
            </a:prstGeom>
          </p:spPr>
        </p:pic>
        <p:pic>
          <p:nvPicPr>
            <p:cNvPr id="32" name="Graphic 31" descr="Plug with solid fill">
              <a:extLst>
                <a:ext uri="{FF2B5EF4-FFF2-40B4-BE49-F238E27FC236}">
                  <a16:creationId xmlns:a16="http://schemas.microsoft.com/office/drawing/2014/main" id="{41656BA1-0625-F32F-E473-119AAD773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9275302" y="1074416"/>
              <a:ext cx="590743" cy="590742"/>
            </a:xfrm>
            <a:prstGeom prst="rect">
              <a:avLst/>
            </a:prstGeom>
          </p:spPr>
        </p:pic>
        <p:pic>
          <p:nvPicPr>
            <p:cNvPr id="33" name="Graphic 32" descr="Smart Phone with solid fill">
              <a:extLst>
                <a:ext uri="{FF2B5EF4-FFF2-40B4-BE49-F238E27FC236}">
                  <a16:creationId xmlns:a16="http://schemas.microsoft.com/office/drawing/2014/main" id="{AEDC565C-4E1C-9179-B715-66E52B971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572151" y="2858322"/>
              <a:ext cx="590743" cy="590743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2E7BEE3-B545-B5A6-D18D-D2D82C0F6F0D}"/>
              </a:ext>
            </a:extLst>
          </p:cNvPr>
          <p:cNvGrpSpPr/>
          <p:nvPr/>
        </p:nvGrpSpPr>
        <p:grpSpPr>
          <a:xfrm>
            <a:off x="378278" y="1469477"/>
            <a:ext cx="4700114" cy="4419097"/>
            <a:chOff x="216092" y="1810245"/>
            <a:chExt cx="4700114" cy="4419097"/>
          </a:xfrm>
        </p:grpSpPr>
        <p:pic>
          <p:nvPicPr>
            <p:cNvPr id="49" name="Picture 6" descr="Aadhaar - Wikipedia">
              <a:extLst>
                <a:ext uri="{FF2B5EF4-FFF2-40B4-BE49-F238E27FC236}">
                  <a16:creationId xmlns:a16="http://schemas.microsoft.com/office/drawing/2014/main" id="{65550447-D4CB-B212-3E61-FE9D4C137A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548" y="1910440"/>
              <a:ext cx="1023215" cy="611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8" descr="India E-Visa Head Office">
              <a:extLst>
                <a:ext uri="{FF2B5EF4-FFF2-40B4-BE49-F238E27FC236}">
                  <a16:creationId xmlns:a16="http://schemas.microsoft.com/office/drawing/2014/main" id="{23D00759-CFA9-BD97-5734-FEB9297B2B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219" y="5460920"/>
              <a:ext cx="653602" cy="607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4" descr="BHIM (@NPCI_BHIM) / Twitter">
              <a:extLst>
                <a:ext uri="{FF2B5EF4-FFF2-40B4-BE49-F238E27FC236}">
                  <a16:creationId xmlns:a16="http://schemas.microsoft.com/office/drawing/2014/main" id="{D490D202-50D4-033D-47C8-5243B34A72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980" b="30035"/>
            <a:stretch/>
          </p:blipFill>
          <p:spPr bwMode="auto">
            <a:xfrm>
              <a:off x="216092" y="4451860"/>
              <a:ext cx="1253398" cy="442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4">
              <a:extLst>
                <a:ext uri="{FF2B5EF4-FFF2-40B4-BE49-F238E27FC236}">
                  <a16:creationId xmlns:a16="http://schemas.microsoft.com/office/drawing/2014/main" id="{8348FC39-67D0-FD08-487A-E4FF310E94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8759" y="1923649"/>
              <a:ext cx="1235397" cy="689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8">
              <a:extLst>
                <a:ext uri="{FF2B5EF4-FFF2-40B4-BE49-F238E27FC236}">
                  <a16:creationId xmlns:a16="http://schemas.microsoft.com/office/drawing/2014/main" id="{4251B334-883C-EACD-D15C-DE528C2648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4190" y="5381995"/>
              <a:ext cx="1448023" cy="808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30">
              <a:extLst>
                <a:ext uri="{FF2B5EF4-FFF2-40B4-BE49-F238E27FC236}">
                  <a16:creationId xmlns:a16="http://schemas.microsoft.com/office/drawing/2014/main" id="{8B9B41AA-FFB9-0F85-72AA-E12E8A5CFC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7613" y="5331614"/>
              <a:ext cx="1608593" cy="897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32" descr="logo">
              <a:extLst>
                <a:ext uri="{FF2B5EF4-FFF2-40B4-BE49-F238E27FC236}">
                  <a16:creationId xmlns:a16="http://schemas.microsoft.com/office/drawing/2014/main" id="{3790C3ED-C4CD-3F67-C552-B727447877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8918" y="4439584"/>
              <a:ext cx="954282" cy="507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10" descr="DBT">
              <a:extLst>
                <a:ext uri="{FF2B5EF4-FFF2-40B4-BE49-F238E27FC236}">
                  <a16:creationId xmlns:a16="http://schemas.microsoft.com/office/drawing/2014/main" id="{2DCF8A7B-A6C5-B31B-E952-91C4222414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8918" y="3055374"/>
              <a:ext cx="989364" cy="904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22" descr="UMANG – User Experience Design &amp; Technology">
              <a:extLst>
                <a:ext uri="{FF2B5EF4-FFF2-40B4-BE49-F238E27FC236}">
                  <a16:creationId xmlns:a16="http://schemas.microsoft.com/office/drawing/2014/main" id="{DBD3AAE0-942E-D958-4916-568C22D56E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38" r="28564" b="6631"/>
            <a:stretch/>
          </p:blipFill>
          <p:spPr bwMode="auto">
            <a:xfrm>
              <a:off x="471890" y="2805377"/>
              <a:ext cx="906082" cy="1319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4" descr="Pradhan Mantri Jan Dhan Yojana (PMJDY) – User Experience Design &amp; Technology">
              <a:extLst>
                <a:ext uri="{FF2B5EF4-FFF2-40B4-BE49-F238E27FC236}">
                  <a16:creationId xmlns:a16="http://schemas.microsoft.com/office/drawing/2014/main" id="{123B84BB-6402-4EF0-DB5E-11F5AE8937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92" t="10546" r="22895" b="12966"/>
            <a:stretch/>
          </p:blipFill>
          <p:spPr bwMode="auto">
            <a:xfrm>
              <a:off x="3553878" y="2913055"/>
              <a:ext cx="1106827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8" descr="DigiLocker - Apps on Google Play">
              <a:extLst>
                <a:ext uri="{FF2B5EF4-FFF2-40B4-BE49-F238E27FC236}">
                  <a16:creationId xmlns:a16="http://schemas.microsoft.com/office/drawing/2014/main" id="{D64C1B3F-7656-3285-49BB-ED1704CD1B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2" r="11035"/>
            <a:stretch/>
          </p:blipFill>
          <p:spPr bwMode="auto">
            <a:xfrm>
              <a:off x="3616040" y="1810245"/>
              <a:ext cx="907008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60B01B69-752E-F001-4337-3CEB2F8DE16B}"/>
              </a:ext>
            </a:extLst>
          </p:cNvPr>
          <p:cNvSpPr txBox="1"/>
          <p:nvPr/>
        </p:nvSpPr>
        <p:spPr>
          <a:xfrm rot="10800000" flipV="1">
            <a:off x="10168342" y="6717556"/>
            <a:ext cx="192186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sz="1000">
                <a:solidFill>
                  <a:srgbClr val="313131"/>
                </a:solidFill>
                <a:ea typeface="Source Sans Pro" panose="020B0503030403020204" pitchFamily="34" charset="0"/>
              </a:rPr>
              <a:t>Source – www.digitalindia.gov.in</a:t>
            </a:r>
            <a:endParaRPr lang="en-IN" sz="1000">
              <a:solidFill>
                <a:srgbClr val="313131"/>
              </a:solidFill>
              <a:ea typeface="Source Sans Pro" panose="020B0503030403020204" pitchFamily="34" charset="0"/>
            </a:endParaRPr>
          </a:p>
        </p:txBody>
      </p:sp>
      <p:sp>
        <p:nvSpPr>
          <p:cNvPr id="61" name="Content Placeholder 9">
            <a:extLst>
              <a:ext uri="{FF2B5EF4-FFF2-40B4-BE49-F238E27FC236}">
                <a16:creationId xmlns:a16="http://schemas.microsoft.com/office/drawing/2014/main" id="{8409F1A0-5FC4-447B-94D9-36AC27B2F2EA}"/>
              </a:ext>
            </a:extLst>
          </p:cNvPr>
          <p:cNvSpPr txBox="1">
            <a:spLocks/>
          </p:cNvSpPr>
          <p:nvPr/>
        </p:nvSpPr>
        <p:spPr>
          <a:xfrm>
            <a:off x="379147" y="916667"/>
            <a:ext cx="5348860" cy="489564"/>
          </a:xfrm>
          <a:prstGeom prst="rect">
            <a:avLst/>
          </a:prstGeom>
          <a:ln w="9525">
            <a:noFill/>
            <a:round/>
          </a:ln>
        </p:spPr>
        <p:txBody>
          <a:bodyPr>
            <a:noAutofit/>
          </a:bodyPr>
          <a:lstStyle>
            <a:lvl1pPr marL="0" indent="0" algn="l" defTabSz="844126" rtl="0" eaLnBrk="1" latinLnBrk="0" hangingPunct="1">
              <a:spcBef>
                <a:spcPts val="0"/>
              </a:spcBef>
              <a:spcAft>
                <a:spcPts val="923"/>
              </a:spcAft>
              <a:buSzPct val="100000"/>
              <a:buFontTx/>
              <a:buNone/>
              <a:defRPr sz="1477" b="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 Light" panose="020F0302020204030204" pitchFamily="34" charset="0"/>
              </a:defRPr>
            </a:lvl1pPr>
            <a:lvl2pPr marL="128964" indent="-128964" algn="l" defTabSz="844126" rtl="0" eaLnBrk="1" latinLnBrk="0" hangingPunct="1">
              <a:spcBef>
                <a:spcPts val="0"/>
              </a:spcBef>
              <a:spcAft>
                <a:spcPts val="923"/>
              </a:spcAft>
              <a:buClr>
                <a:schemeClr val="accent1"/>
              </a:buClr>
              <a:buSzPct val="110000"/>
              <a:buFont typeface=".Lucida Grande UI Regular"/>
              <a:buChar char="◆"/>
              <a:defRPr lang="en-US" sz="1477" b="1" kern="1200" dirty="0" smtClean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 Light" panose="020F0302020204030204" pitchFamily="34" charset="0"/>
              </a:defRPr>
            </a:lvl2pPr>
            <a:lvl3pPr marL="281376" indent="-128964" algn="l" defTabSz="844126" rtl="0" eaLnBrk="1" latinLnBrk="0" hangingPunct="1">
              <a:spcBef>
                <a:spcPts val="0"/>
              </a:spcBef>
              <a:spcAft>
                <a:spcPts val="923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lang="en-US" sz="1477" kern="1200" dirty="0" smtClean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 Light" panose="020F0302020204030204" pitchFamily="34" charset="0"/>
              </a:defRPr>
            </a:lvl3pPr>
            <a:lvl4pPr marL="433787" indent="-128964" algn="l" defTabSz="844126" rtl="0" eaLnBrk="1" latinLnBrk="0" hangingPunct="1">
              <a:spcBef>
                <a:spcPts val="0"/>
              </a:spcBef>
              <a:spcAft>
                <a:spcPts val="923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◦"/>
              <a:defRPr lang="en-US" sz="1477" kern="1200" baseline="0" dirty="0" smtClean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 Light" panose="020F0302020204030204" pitchFamily="34" charset="0"/>
              </a:defRPr>
            </a:lvl4pPr>
            <a:lvl5pPr marL="586198" indent="-128964" algn="l" defTabSz="737145" rtl="0" eaLnBrk="1" latinLnBrk="0" hangingPunct="1">
              <a:spcBef>
                <a:spcPts val="0"/>
              </a:spcBef>
              <a:spcAft>
                <a:spcPts val="923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−"/>
              <a:tabLst/>
              <a:defRPr lang="en-US" sz="1477" kern="1200" baseline="0" dirty="0" smtClean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 Light" panose="020F0302020204030204" pitchFamily="34" charset="0"/>
              </a:defRPr>
            </a:lvl5pPr>
            <a:lvl6pPr marL="491852" indent="-162843" algn="l" defTabSz="844126" rtl="0" eaLnBrk="1" latinLnBrk="0" hangingPunct="1">
              <a:spcBef>
                <a:spcPts val="0"/>
              </a:spcBef>
              <a:spcAft>
                <a:spcPts val="923"/>
              </a:spcAft>
              <a:buFont typeface="Verdana" panose="020B0604030504040204" pitchFamily="34" charset="0"/>
              <a:buChar char="−"/>
              <a:defRPr sz="110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1852" indent="-162843" algn="l" defTabSz="844126" rtl="0" eaLnBrk="1" latinLnBrk="0" hangingPunct="1">
              <a:spcBef>
                <a:spcPts val="0"/>
              </a:spcBef>
              <a:spcAft>
                <a:spcPts val="923"/>
              </a:spcAft>
              <a:buFont typeface="Verdana" panose="020B0604030504040204" pitchFamily="34" charset="0"/>
              <a:buChar char="−"/>
              <a:defRPr sz="11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1852" indent="-162843" algn="l" defTabSz="844126" rtl="0" eaLnBrk="1" latinLnBrk="0" hangingPunct="1">
              <a:spcBef>
                <a:spcPts val="0"/>
              </a:spcBef>
              <a:spcAft>
                <a:spcPts val="923"/>
              </a:spcAft>
              <a:buFont typeface="Verdana" panose="020B0604030504040204" pitchFamily="34" charset="0"/>
              <a:buChar char="−"/>
              <a:defRPr sz="110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1852" indent="-162843" algn="l" defTabSz="844126" rtl="0" eaLnBrk="1" latinLnBrk="0" hangingPunct="1">
              <a:spcBef>
                <a:spcPts val="0"/>
              </a:spcBef>
              <a:spcAft>
                <a:spcPts val="923"/>
              </a:spcAft>
              <a:buFont typeface="Verdana" panose="020B0604030504040204" pitchFamily="34" charset="0"/>
              <a:buChar char="−"/>
              <a:defRPr sz="110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</a:pPr>
            <a:r>
              <a:rPr lang="en-US" sz="2400" b="1" dirty="0">
                <a:solidFill>
                  <a:srgbClr val="EF7F1A"/>
                </a:solidFill>
                <a:latin typeface="Mont"/>
                <a:cs typeface="Tahoma" panose="020B0604030504040204" pitchFamily="34" charset="0"/>
              </a:rPr>
              <a:t>Digital India Key Initiatives</a:t>
            </a:r>
            <a:endParaRPr lang="en-US" sz="700" b="1" dirty="0">
              <a:solidFill>
                <a:srgbClr val="EF7F1A"/>
              </a:solidFill>
              <a:latin typeface="Mont"/>
              <a:cs typeface="Tahoma" panose="020B0604030504040204" pitchFamily="34" charset="0"/>
            </a:endParaRPr>
          </a:p>
        </p:txBody>
      </p:sp>
      <p:sp>
        <p:nvSpPr>
          <p:cNvPr id="62" name="Content Placeholder 9">
            <a:extLst>
              <a:ext uri="{FF2B5EF4-FFF2-40B4-BE49-F238E27FC236}">
                <a16:creationId xmlns:a16="http://schemas.microsoft.com/office/drawing/2014/main" id="{512A06E3-6870-7381-9A8F-258201C67EEB}"/>
              </a:ext>
            </a:extLst>
          </p:cNvPr>
          <p:cNvSpPr txBox="1">
            <a:spLocks/>
          </p:cNvSpPr>
          <p:nvPr/>
        </p:nvSpPr>
        <p:spPr>
          <a:xfrm>
            <a:off x="5733187" y="894694"/>
            <a:ext cx="6019748" cy="528954"/>
          </a:xfrm>
          <a:prstGeom prst="rect">
            <a:avLst/>
          </a:prstGeom>
          <a:ln w="9525">
            <a:noFill/>
            <a:round/>
          </a:ln>
        </p:spPr>
        <p:txBody>
          <a:bodyPr>
            <a:noAutofit/>
          </a:bodyPr>
          <a:lstStyle>
            <a:lvl1pPr marL="0" indent="0" algn="l" defTabSz="844126" rtl="0" eaLnBrk="1" latinLnBrk="0" hangingPunct="1">
              <a:spcBef>
                <a:spcPts val="0"/>
              </a:spcBef>
              <a:spcAft>
                <a:spcPts val="923"/>
              </a:spcAft>
              <a:buSzPct val="100000"/>
              <a:buFontTx/>
              <a:buNone/>
              <a:defRPr sz="1477" b="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 Light" panose="020F0302020204030204" pitchFamily="34" charset="0"/>
              </a:defRPr>
            </a:lvl1pPr>
            <a:lvl2pPr marL="128964" indent="-128964" algn="l" defTabSz="844126" rtl="0" eaLnBrk="1" latinLnBrk="0" hangingPunct="1">
              <a:spcBef>
                <a:spcPts val="0"/>
              </a:spcBef>
              <a:spcAft>
                <a:spcPts val="923"/>
              </a:spcAft>
              <a:buClr>
                <a:schemeClr val="accent1"/>
              </a:buClr>
              <a:buSzPct val="110000"/>
              <a:buFont typeface=".Lucida Grande UI Regular"/>
              <a:buChar char="◆"/>
              <a:defRPr lang="en-US" sz="1477" b="1" kern="1200" dirty="0" smtClean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 Light" panose="020F0302020204030204" pitchFamily="34" charset="0"/>
              </a:defRPr>
            </a:lvl2pPr>
            <a:lvl3pPr marL="281376" indent="-128964" algn="l" defTabSz="844126" rtl="0" eaLnBrk="1" latinLnBrk="0" hangingPunct="1">
              <a:spcBef>
                <a:spcPts val="0"/>
              </a:spcBef>
              <a:spcAft>
                <a:spcPts val="923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lang="en-US" sz="1477" kern="1200" dirty="0" smtClean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 Light" panose="020F0302020204030204" pitchFamily="34" charset="0"/>
              </a:defRPr>
            </a:lvl3pPr>
            <a:lvl4pPr marL="433787" indent="-128964" algn="l" defTabSz="844126" rtl="0" eaLnBrk="1" latinLnBrk="0" hangingPunct="1">
              <a:spcBef>
                <a:spcPts val="0"/>
              </a:spcBef>
              <a:spcAft>
                <a:spcPts val="923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◦"/>
              <a:defRPr lang="en-US" sz="1477" kern="1200" baseline="0" dirty="0" smtClean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 Light" panose="020F0302020204030204" pitchFamily="34" charset="0"/>
              </a:defRPr>
            </a:lvl4pPr>
            <a:lvl5pPr marL="586198" indent="-128964" algn="l" defTabSz="737145" rtl="0" eaLnBrk="1" latinLnBrk="0" hangingPunct="1">
              <a:spcBef>
                <a:spcPts val="0"/>
              </a:spcBef>
              <a:spcAft>
                <a:spcPts val="923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−"/>
              <a:tabLst/>
              <a:defRPr lang="en-US" sz="1477" kern="1200" baseline="0" dirty="0" smtClean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 Light" panose="020F0302020204030204" pitchFamily="34" charset="0"/>
              </a:defRPr>
            </a:lvl5pPr>
            <a:lvl6pPr marL="491852" indent="-162843" algn="l" defTabSz="844126" rtl="0" eaLnBrk="1" latinLnBrk="0" hangingPunct="1">
              <a:spcBef>
                <a:spcPts val="0"/>
              </a:spcBef>
              <a:spcAft>
                <a:spcPts val="923"/>
              </a:spcAft>
              <a:buFont typeface="Verdana" panose="020B0604030504040204" pitchFamily="34" charset="0"/>
              <a:buChar char="−"/>
              <a:defRPr sz="110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1852" indent="-162843" algn="l" defTabSz="844126" rtl="0" eaLnBrk="1" latinLnBrk="0" hangingPunct="1">
              <a:spcBef>
                <a:spcPts val="0"/>
              </a:spcBef>
              <a:spcAft>
                <a:spcPts val="923"/>
              </a:spcAft>
              <a:buFont typeface="Verdana" panose="020B0604030504040204" pitchFamily="34" charset="0"/>
              <a:buChar char="−"/>
              <a:defRPr sz="11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1852" indent="-162843" algn="l" defTabSz="844126" rtl="0" eaLnBrk="1" latinLnBrk="0" hangingPunct="1">
              <a:spcBef>
                <a:spcPts val="0"/>
              </a:spcBef>
              <a:spcAft>
                <a:spcPts val="923"/>
              </a:spcAft>
              <a:buFont typeface="Verdana" panose="020B0604030504040204" pitchFamily="34" charset="0"/>
              <a:buChar char="−"/>
              <a:defRPr sz="110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1852" indent="-162843" algn="l" defTabSz="844126" rtl="0" eaLnBrk="1" latinLnBrk="0" hangingPunct="1">
              <a:spcBef>
                <a:spcPts val="0"/>
              </a:spcBef>
              <a:spcAft>
                <a:spcPts val="923"/>
              </a:spcAft>
              <a:buFont typeface="Verdana" panose="020B0604030504040204" pitchFamily="34" charset="0"/>
              <a:buChar char="−"/>
              <a:defRPr sz="110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</a:pPr>
            <a:r>
              <a:rPr lang="en-US" sz="2400" b="1" dirty="0">
                <a:solidFill>
                  <a:srgbClr val="EF7F1A"/>
                </a:solidFill>
                <a:latin typeface="Mont"/>
                <a:cs typeface="Tahoma" panose="020B0604030504040204" pitchFamily="34" charset="0"/>
              </a:rPr>
              <a:t>Pillars of Digital India Programme</a:t>
            </a:r>
            <a:endParaRPr lang="en-US" sz="700" b="1" dirty="0">
              <a:solidFill>
                <a:srgbClr val="EF7F1A"/>
              </a:solidFill>
              <a:latin typeface="Mont"/>
              <a:cs typeface="Tahoma" panose="020B0604030504040204" pitchFamily="34" charset="0"/>
            </a:endParaRPr>
          </a:p>
        </p:txBody>
      </p:sp>
      <p:pic>
        <p:nvPicPr>
          <p:cNvPr id="17" name="Picture 34">
            <a:extLst>
              <a:ext uri="{FF2B5EF4-FFF2-40B4-BE49-F238E27FC236}">
                <a16:creationId xmlns:a16="http://schemas.microsoft.com/office/drawing/2014/main" id="{12B55BE9-6239-AED8-D3D5-171F989CA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814" y="3993079"/>
            <a:ext cx="1383415" cy="77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892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FD2C74-1CAA-4A81-B9C4-3EC49A95CB70}"/>
              </a:ext>
            </a:extLst>
          </p:cNvPr>
          <p:cNvSpPr/>
          <p:nvPr/>
        </p:nvSpPr>
        <p:spPr>
          <a:xfrm>
            <a:off x="0" y="0"/>
            <a:ext cx="9753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2EE5F2A-AA98-4624-B27D-10BF184A6C41}"/>
              </a:ext>
            </a:extLst>
          </p:cNvPr>
          <p:cNvSpPr/>
          <p:nvPr/>
        </p:nvSpPr>
        <p:spPr>
          <a:xfrm>
            <a:off x="7486650" y="0"/>
            <a:ext cx="4724400" cy="2609850"/>
          </a:xfrm>
          <a:custGeom>
            <a:avLst/>
            <a:gdLst>
              <a:gd name="connsiteX0" fmla="*/ 22288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266950 w 4724400"/>
              <a:gd name="connsiteY4" fmla="*/ 38100 h 2609850"/>
              <a:gd name="connsiteX5" fmla="*/ 2228850 w 4724400"/>
              <a:gd name="connsiteY5" fmla="*/ 0 h 260985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2266950 w 4724400"/>
              <a:gd name="connsiteY4" fmla="*/ 19050 h 2590800"/>
              <a:gd name="connsiteX5" fmla="*/ 1949450 w 4724400"/>
              <a:gd name="connsiteY5" fmla="*/ 95250 h 259080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1949450 w 4724400"/>
              <a:gd name="connsiteY4" fmla="*/ 95250 h 2590800"/>
              <a:gd name="connsiteX0" fmla="*/ 20891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089150 w 4724400"/>
              <a:gd name="connsiteY4" fmla="*/ 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400" h="2609850">
                <a:moveTo>
                  <a:pt x="2089150" y="0"/>
                </a:moveTo>
                <a:lnTo>
                  <a:pt x="0" y="990600"/>
                </a:lnTo>
                <a:lnTo>
                  <a:pt x="4724400" y="2609850"/>
                </a:lnTo>
                <a:lnTo>
                  <a:pt x="4705350" y="19050"/>
                </a:lnTo>
                <a:lnTo>
                  <a:pt x="208915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C88978-323D-4FAD-8178-697C6C3FF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074831" y="16152"/>
            <a:ext cx="3121703" cy="279448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58F3F6F-DD56-4A82-97FD-7271C02422A4}"/>
              </a:ext>
            </a:extLst>
          </p:cNvPr>
          <p:cNvSpPr/>
          <p:nvPr/>
        </p:nvSpPr>
        <p:spPr>
          <a:xfrm flipH="1" flipV="1">
            <a:off x="0" y="6096000"/>
            <a:ext cx="2381250" cy="762000"/>
          </a:xfrm>
          <a:custGeom>
            <a:avLst/>
            <a:gdLst>
              <a:gd name="connsiteX0" fmla="*/ 0 w 2381250"/>
              <a:gd name="connsiteY0" fmla="*/ 0 h 762000"/>
              <a:gd name="connsiteX1" fmla="*/ 2381250 w 2381250"/>
              <a:gd name="connsiteY1" fmla="*/ 0 h 762000"/>
              <a:gd name="connsiteX2" fmla="*/ 2381250 w 2381250"/>
              <a:gd name="connsiteY2" fmla="*/ 762000 h 762000"/>
              <a:gd name="connsiteX3" fmla="*/ 0 w 2381250"/>
              <a:gd name="connsiteY3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0" h="762000">
                <a:moveTo>
                  <a:pt x="0" y="0"/>
                </a:moveTo>
                <a:lnTo>
                  <a:pt x="2381250" y="0"/>
                </a:lnTo>
                <a:lnTo>
                  <a:pt x="2381250" y="762000"/>
                </a:lnTo>
                <a:lnTo>
                  <a:pt x="0" y="0"/>
                </a:lnTo>
                <a:close/>
              </a:path>
            </a:pathLst>
          </a:custGeom>
          <a:solidFill>
            <a:srgbClr val="EF7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80DD9A-6E69-4166-832D-96C004436A20}"/>
              </a:ext>
            </a:extLst>
          </p:cNvPr>
          <p:cNvSpPr txBox="1"/>
          <p:nvPr/>
        </p:nvSpPr>
        <p:spPr>
          <a:xfrm>
            <a:off x="378277" y="441352"/>
            <a:ext cx="62606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" b="1" dirty="0">
                <a:solidFill>
                  <a:srgbClr val="1B3F90"/>
                </a:solidFill>
              </a:rPr>
              <a:t>Emerging World’s Manufacturing Hub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6E6059B-9158-44BB-8D50-AED92E8440D3}"/>
              </a:ext>
            </a:extLst>
          </p:cNvPr>
          <p:cNvSpPr/>
          <p:nvPr/>
        </p:nvSpPr>
        <p:spPr>
          <a:xfrm>
            <a:off x="9442450" y="-5081"/>
            <a:ext cx="2752725" cy="66675"/>
          </a:xfrm>
          <a:custGeom>
            <a:avLst/>
            <a:gdLst>
              <a:gd name="connsiteX0" fmla="*/ 22288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266950 w 4724400"/>
              <a:gd name="connsiteY4" fmla="*/ 38100 h 2609850"/>
              <a:gd name="connsiteX5" fmla="*/ 2228850 w 4724400"/>
              <a:gd name="connsiteY5" fmla="*/ 0 h 260985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2266950 w 4724400"/>
              <a:gd name="connsiteY4" fmla="*/ 19050 h 2590800"/>
              <a:gd name="connsiteX5" fmla="*/ 1949450 w 4724400"/>
              <a:gd name="connsiteY5" fmla="*/ 95250 h 2590800"/>
              <a:gd name="connsiteX0" fmla="*/ 1949450 w 4724400"/>
              <a:gd name="connsiteY0" fmla="*/ 95250 h 2590800"/>
              <a:gd name="connsiteX1" fmla="*/ 0 w 4724400"/>
              <a:gd name="connsiteY1" fmla="*/ 971550 h 2590800"/>
              <a:gd name="connsiteX2" fmla="*/ 4724400 w 4724400"/>
              <a:gd name="connsiteY2" fmla="*/ 2590800 h 2590800"/>
              <a:gd name="connsiteX3" fmla="*/ 4705350 w 4724400"/>
              <a:gd name="connsiteY3" fmla="*/ 0 h 2590800"/>
              <a:gd name="connsiteX4" fmla="*/ 1949450 w 4724400"/>
              <a:gd name="connsiteY4" fmla="*/ 95250 h 2590800"/>
              <a:gd name="connsiteX0" fmla="*/ 2089150 w 4724400"/>
              <a:gd name="connsiteY0" fmla="*/ 0 h 2609850"/>
              <a:gd name="connsiteX1" fmla="*/ 0 w 4724400"/>
              <a:gd name="connsiteY1" fmla="*/ 990600 h 2609850"/>
              <a:gd name="connsiteX2" fmla="*/ 4724400 w 4724400"/>
              <a:gd name="connsiteY2" fmla="*/ 2609850 h 2609850"/>
              <a:gd name="connsiteX3" fmla="*/ 4705350 w 4724400"/>
              <a:gd name="connsiteY3" fmla="*/ 19050 h 2609850"/>
              <a:gd name="connsiteX4" fmla="*/ 2089150 w 4724400"/>
              <a:gd name="connsiteY4" fmla="*/ 0 h 2609850"/>
              <a:gd name="connsiteX0" fmla="*/ 120650 w 2755900"/>
              <a:gd name="connsiteY0" fmla="*/ 0 h 2609850"/>
              <a:gd name="connsiteX1" fmla="*/ 0 w 2755900"/>
              <a:gd name="connsiteY1" fmla="*/ 63500 h 2609850"/>
              <a:gd name="connsiteX2" fmla="*/ 2755900 w 2755900"/>
              <a:gd name="connsiteY2" fmla="*/ 2609850 h 2609850"/>
              <a:gd name="connsiteX3" fmla="*/ 2736850 w 2755900"/>
              <a:gd name="connsiteY3" fmla="*/ 19050 h 2609850"/>
              <a:gd name="connsiteX4" fmla="*/ 120650 w 2755900"/>
              <a:gd name="connsiteY4" fmla="*/ 0 h 2609850"/>
              <a:gd name="connsiteX0" fmla="*/ 120650 w 2743200"/>
              <a:gd name="connsiteY0" fmla="*/ 0 h 95250"/>
              <a:gd name="connsiteX1" fmla="*/ 0 w 2743200"/>
              <a:gd name="connsiteY1" fmla="*/ 63500 h 95250"/>
              <a:gd name="connsiteX2" fmla="*/ 2743200 w 2743200"/>
              <a:gd name="connsiteY2" fmla="*/ 95250 h 95250"/>
              <a:gd name="connsiteX3" fmla="*/ 2736850 w 2743200"/>
              <a:gd name="connsiteY3" fmla="*/ 19050 h 95250"/>
              <a:gd name="connsiteX4" fmla="*/ 120650 w 2743200"/>
              <a:gd name="connsiteY4" fmla="*/ 0 h 95250"/>
              <a:gd name="connsiteX0" fmla="*/ 120650 w 2743200"/>
              <a:gd name="connsiteY0" fmla="*/ 0 h 95250"/>
              <a:gd name="connsiteX1" fmla="*/ 0 w 2743200"/>
              <a:gd name="connsiteY1" fmla="*/ 63500 h 95250"/>
              <a:gd name="connsiteX2" fmla="*/ 2743200 w 2743200"/>
              <a:gd name="connsiteY2" fmla="*/ 95250 h 95250"/>
              <a:gd name="connsiteX3" fmla="*/ 2736850 w 2743200"/>
              <a:gd name="connsiteY3" fmla="*/ 19050 h 95250"/>
              <a:gd name="connsiteX4" fmla="*/ 120650 w 2743200"/>
              <a:gd name="connsiteY4" fmla="*/ 0 h 95250"/>
              <a:gd name="connsiteX0" fmla="*/ 120650 w 2743200"/>
              <a:gd name="connsiteY0" fmla="*/ 0 h 85725"/>
              <a:gd name="connsiteX1" fmla="*/ 0 w 2743200"/>
              <a:gd name="connsiteY1" fmla="*/ 53975 h 85725"/>
              <a:gd name="connsiteX2" fmla="*/ 2743200 w 2743200"/>
              <a:gd name="connsiteY2" fmla="*/ 85725 h 85725"/>
              <a:gd name="connsiteX3" fmla="*/ 2736850 w 2743200"/>
              <a:gd name="connsiteY3" fmla="*/ 9525 h 85725"/>
              <a:gd name="connsiteX4" fmla="*/ 120650 w 2743200"/>
              <a:gd name="connsiteY4" fmla="*/ 0 h 85725"/>
              <a:gd name="connsiteX0" fmla="*/ 120650 w 2746375"/>
              <a:gd name="connsiteY0" fmla="*/ 0 h 85725"/>
              <a:gd name="connsiteX1" fmla="*/ 0 w 2746375"/>
              <a:gd name="connsiteY1" fmla="*/ 53975 h 85725"/>
              <a:gd name="connsiteX2" fmla="*/ 2743200 w 2746375"/>
              <a:gd name="connsiteY2" fmla="*/ 85725 h 85725"/>
              <a:gd name="connsiteX3" fmla="*/ 2746375 w 2746375"/>
              <a:gd name="connsiteY3" fmla="*/ 3175 h 85725"/>
              <a:gd name="connsiteX4" fmla="*/ 120650 w 2746375"/>
              <a:gd name="connsiteY4" fmla="*/ 0 h 85725"/>
              <a:gd name="connsiteX0" fmla="*/ 120650 w 2746375"/>
              <a:gd name="connsiteY0" fmla="*/ 0 h 66675"/>
              <a:gd name="connsiteX1" fmla="*/ 0 w 2746375"/>
              <a:gd name="connsiteY1" fmla="*/ 53975 h 66675"/>
              <a:gd name="connsiteX2" fmla="*/ 2743200 w 2746375"/>
              <a:gd name="connsiteY2" fmla="*/ 66675 h 66675"/>
              <a:gd name="connsiteX3" fmla="*/ 2746375 w 2746375"/>
              <a:gd name="connsiteY3" fmla="*/ 3175 h 66675"/>
              <a:gd name="connsiteX4" fmla="*/ 120650 w 2746375"/>
              <a:gd name="connsiteY4" fmla="*/ 0 h 66675"/>
              <a:gd name="connsiteX0" fmla="*/ 127000 w 2752725"/>
              <a:gd name="connsiteY0" fmla="*/ 0 h 66675"/>
              <a:gd name="connsiteX1" fmla="*/ 0 w 2752725"/>
              <a:gd name="connsiteY1" fmla="*/ 60325 h 66675"/>
              <a:gd name="connsiteX2" fmla="*/ 2749550 w 2752725"/>
              <a:gd name="connsiteY2" fmla="*/ 66675 h 66675"/>
              <a:gd name="connsiteX3" fmla="*/ 2752725 w 2752725"/>
              <a:gd name="connsiteY3" fmla="*/ 3175 h 66675"/>
              <a:gd name="connsiteX4" fmla="*/ 127000 w 2752725"/>
              <a:gd name="connsiteY4" fmla="*/ 0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2725" h="66675">
                <a:moveTo>
                  <a:pt x="127000" y="0"/>
                </a:moveTo>
                <a:cubicBezTo>
                  <a:pt x="83608" y="24342"/>
                  <a:pt x="40217" y="39158"/>
                  <a:pt x="0" y="60325"/>
                </a:cubicBezTo>
                <a:lnTo>
                  <a:pt x="2749550" y="66675"/>
                </a:lnTo>
                <a:lnTo>
                  <a:pt x="2752725" y="3175"/>
                </a:lnTo>
                <a:lnTo>
                  <a:pt x="127000" y="0"/>
                </a:lnTo>
                <a:close/>
              </a:path>
            </a:pathLst>
          </a:custGeom>
          <a:solidFill>
            <a:srgbClr val="EF7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48824F-76A6-44BC-9462-9F5B18FCB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097" y="4077168"/>
            <a:ext cx="3121703" cy="2794480"/>
          </a:xfrm>
          <a:prstGeom prst="rect">
            <a:avLst/>
          </a:prstGeom>
        </p:spPr>
      </p:pic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57AB1DE4-031E-8634-B651-AF0312A8EFB5}"/>
              </a:ext>
            </a:extLst>
          </p:cNvPr>
          <p:cNvSpPr txBox="1">
            <a:spLocks/>
          </p:cNvSpPr>
          <p:nvPr/>
        </p:nvSpPr>
        <p:spPr>
          <a:xfrm>
            <a:off x="737215" y="1497836"/>
            <a:ext cx="4515499" cy="1462963"/>
          </a:xfrm>
          <a:prstGeom prst="rect">
            <a:avLst/>
          </a:prstGeom>
          <a:ln w="9525">
            <a:noFill/>
            <a:round/>
          </a:ln>
        </p:spPr>
        <p:txBody>
          <a:bodyPr>
            <a:noAutofit/>
          </a:bodyPr>
          <a:lstStyle>
            <a:lvl1pPr marL="0" indent="0" algn="l" defTabSz="844126" rtl="0" eaLnBrk="1" latinLnBrk="0" hangingPunct="1">
              <a:spcBef>
                <a:spcPts val="0"/>
              </a:spcBef>
              <a:spcAft>
                <a:spcPts val="923"/>
              </a:spcAft>
              <a:buSzPct val="100000"/>
              <a:buFontTx/>
              <a:buNone/>
              <a:defRPr sz="1477" b="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 Light" panose="020F0302020204030204" pitchFamily="34" charset="0"/>
              </a:defRPr>
            </a:lvl1pPr>
            <a:lvl2pPr marL="128964" indent="-128964" algn="l" defTabSz="844126" rtl="0" eaLnBrk="1" latinLnBrk="0" hangingPunct="1">
              <a:spcBef>
                <a:spcPts val="0"/>
              </a:spcBef>
              <a:spcAft>
                <a:spcPts val="923"/>
              </a:spcAft>
              <a:buClr>
                <a:schemeClr val="accent1"/>
              </a:buClr>
              <a:buSzPct val="110000"/>
              <a:buFont typeface=".Lucida Grande UI Regular"/>
              <a:buChar char="◆"/>
              <a:defRPr lang="en-US" sz="1477" b="1" kern="1200" dirty="0" smtClean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 Light" panose="020F0302020204030204" pitchFamily="34" charset="0"/>
              </a:defRPr>
            </a:lvl2pPr>
            <a:lvl3pPr marL="281376" indent="-128964" algn="l" defTabSz="844126" rtl="0" eaLnBrk="1" latinLnBrk="0" hangingPunct="1">
              <a:spcBef>
                <a:spcPts val="0"/>
              </a:spcBef>
              <a:spcAft>
                <a:spcPts val="923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lang="en-US" sz="1477" kern="1200" dirty="0" smtClean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 Light" panose="020F0302020204030204" pitchFamily="34" charset="0"/>
              </a:defRPr>
            </a:lvl3pPr>
            <a:lvl4pPr marL="433787" indent="-128964" algn="l" defTabSz="844126" rtl="0" eaLnBrk="1" latinLnBrk="0" hangingPunct="1">
              <a:spcBef>
                <a:spcPts val="0"/>
              </a:spcBef>
              <a:spcAft>
                <a:spcPts val="923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◦"/>
              <a:defRPr lang="en-US" sz="1477" kern="1200" baseline="0" dirty="0" smtClean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 Light" panose="020F0302020204030204" pitchFamily="34" charset="0"/>
              </a:defRPr>
            </a:lvl4pPr>
            <a:lvl5pPr marL="586198" indent="-128964" algn="l" defTabSz="737145" rtl="0" eaLnBrk="1" latinLnBrk="0" hangingPunct="1">
              <a:spcBef>
                <a:spcPts val="0"/>
              </a:spcBef>
              <a:spcAft>
                <a:spcPts val="923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−"/>
              <a:tabLst/>
              <a:defRPr lang="en-US" sz="1477" kern="1200" baseline="0" dirty="0" smtClean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 Light" panose="020F0302020204030204" pitchFamily="34" charset="0"/>
              </a:defRPr>
            </a:lvl5pPr>
            <a:lvl6pPr marL="491852" indent="-162843" algn="l" defTabSz="844126" rtl="0" eaLnBrk="1" latinLnBrk="0" hangingPunct="1">
              <a:spcBef>
                <a:spcPts val="0"/>
              </a:spcBef>
              <a:spcAft>
                <a:spcPts val="923"/>
              </a:spcAft>
              <a:buFont typeface="Verdana" panose="020B0604030504040204" pitchFamily="34" charset="0"/>
              <a:buChar char="−"/>
              <a:defRPr sz="110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1852" indent="-162843" algn="l" defTabSz="844126" rtl="0" eaLnBrk="1" latinLnBrk="0" hangingPunct="1">
              <a:spcBef>
                <a:spcPts val="0"/>
              </a:spcBef>
              <a:spcAft>
                <a:spcPts val="923"/>
              </a:spcAft>
              <a:buFont typeface="Verdana" panose="020B0604030504040204" pitchFamily="34" charset="0"/>
              <a:buChar char="−"/>
              <a:defRPr sz="11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1852" indent="-162843" algn="l" defTabSz="844126" rtl="0" eaLnBrk="1" latinLnBrk="0" hangingPunct="1">
              <a:spcBef>
                <a:spcPts val="0"/>
              </a:spcBef>
              <a:spcAft>
                <a:spcPts val="923"/>
              </a:spcAft>
              <a:buFont typeface="Verdana" panose="020B0604030504040204" pitchFamily="34" charset="0"/>
              <a:buChar char="−"/>
              <a:defRPr sz="110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1852" indent="-162843" algn="l" defTabSz="844126" rtl="0" eaLnBrk="1" latinLnBrk="0" hangingPunct="1">
              <a:spcBef>
                <a:spcPts val="0"/>
              </a:spcBef>
              <a:spcAft>
                <a:spcPts val="923"/>
              </a:spcAft>
              <a:buFont typeface="Verdana" panose="020B0604030504040204" pitchFamily="34" charset="0"/>
              <a:buChar char="−"/>
              <a:defRPr sz="110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808285"/>
              </a:buClr>
            </a:pPr>
            <a:r>
              <a:rPr lang="en-US" sz="1800" dirty="0">
                <a:solidFill>
                  <a:srgbClr val="1B3F90"/>
                </a:solidFill>
                <a:latin typeface="Mont"/>
                <a:cs typeface="Tahoma" panose="020B0604030504040204" pitchFamily="34" charset="0"/>
              </a:rPr>
              <a:t>Manufacturing as share of GDP to increase from </a:t>
            </a:r>
            <a:r>
              <a:rPr lang="en-US" sz="1800" b="1" dirty="0">
                <a:solidFill>
                  <a:srgbClr val="EF7F1A"/>
                </a:solidFill>
                <a:latin typeface="Mont"/>
                <a:cs typeface="Tahoma" panose="020B0604030504040204" pitchFamily="34" charset="0"/>
              </a:rPr>
              <a:t>15.6%</a:t>
            </a:r>
            <a:r>
              <a:rPr lang="en-US" sz="1800" dirty="0">
                <a:solidFill>
                  <a:srgbClr val="EF7F1A"/>
                </a:solidFill>
                <a:latin typeface="Mont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rgbClr val="1B3F90"/>
                </a:solidFill>
                <a:latin typeface="Mont"/>
                <a:cs typeface="Tahoma" panose="020B0604030504040204" pitchFamily="34" charset="0"/>
              </a:rPr>
              <a:t>in 2021 to </a:t>
            </a:r>
            <a:r>
              <a:rPr lang="en-US" sz="1800" b="1" dirty="0">
                <a:solidFill>
                  <a:srgbClr val="EF7F1A"/>
                </a:solidFill>
                <a:latin typeface="Mont"/>
                <a:cs typeface="Tahoma" panose="020B0604030504040204" pitchFamily="34" charset="0"/>
              </a:rPr>
              <a:t>21%</a:t>
            </a:r>
            <a:r>
              <a:rPr lang="en-US" sz="1800" dirty="0">
                <a:solidFill>
                  <a:srgbClr val="EF7F1A"/>
                </a:solidFill>
                <a:latin typeface="Mont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rgbClr val="1B3F90"/>
                </a:solidFill>
                <a:latin typeface="Mont"/>
                <a:cs typeface="Tahoma" panose="020B0604030504040204" pitchFamily="34" charset="0"/>
              </a:rPr>
              <a:t>in 2031</a:t>
            </a:r>
            <a:br>
              <a:rPr lang="en-US" sz="1800" dirty="0">
                <a:solidFill>
                  <a:srgbClr val="1B3F90"/>
                </a:solidFill>
                <a:latin typeface="Mont"/>
                <a:cs typeface="Tahoma" panose="020B0604030504040204" pitchFamily="34" charset="0"/>
              </a:rPr>
            </a:br>
            <a:endParaRPr lang="en-US" sz="1800" dirty="0">
              <a:solidFill>
                <a:srgbClr val="1B3F90"/>
              </a:solidFill>
              <a:latin typeface="Mont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808285"/>
              </a:buClr>
            </a:pPr>
            <a:r>
              <a:rPr lang="en-US" sz="1800" b="1" dirty="0">
                <a:solidFill>
                  <a:srgbClr val="EF7F1A"/>
                </a:solidFill>
                <a:latin typeface="Mont"/>
                <a:cs typeface="Tahoma" panose="020B0604030504040204" pitchFamily="34" charset="0"/>
              </a:rPr>
              <a:t>2</a:t>
            </a:r>
            <a:r>
              <a:rPr lang="en-US" sz="1800" b="1" baseline="30000" dirty="0">
                <a:solidFill>
                  <a:srgbClr val="EF7F1A"/>
                </a:solidFill>
                <a:latin typeface="Mont"/>
                <a:cs typeface="Tahoma" panose="020B0604030504040204" pitchFamily="34" charset="0"/>
              </a:rPr>
              <a:t>nd</a:t>
            </a:r>
            <a:r>
              <a:rPr lang="en-US" sz="1800" dirty="0">
                <a:solidFill>
                  <a:srgbClr val="EF7F1A"/>
                </a:solidFill>
                <a:latin typeface="Mont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rgbClr val="1B3F90"/>
                </a:solidFill>
                <a:latin typeface="Mont"/>
                <a:cs typeface="Tahoma" panose="020B0604030504040204" pitchFamily="34" charset="0"/>
              </a:rPr>
              <a:t>largest manufacturer of Mobile Handsets –</a:t>
            </a:r>
            <a:r>
              <a:rPr lang="en-US" sz="1800" b="1">
                <a:solidFill>
                  <a:srgbClr val="EF7F1A"/>
                </a:solidFill>
                <a:latin typeface="Mont"/>
                <a:cs typeface="Tahoma" panose="020B0604030504040204" pitchFamily="34" charset="0"/>
              </a:rPr>
              <a:t>14x</a:t>
            </a:r>
            <a:r>
              <a:rPr lang="en-US" sz="1800" b="1" dirty="0">
                <a:solidFill>
                  <a:srgbClr val="1B3F90"/>
                </a:solidFill>
                <a:latin typeface="Mont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rgbClr val="1B3F90"/>
                </a:solidFill>
                <a:latin typeface="Mont"/>
                <a:cs typeface="Tahoma" panose="020B0604030504040204" pitchFamily="34" charset="0"/>
              </a:rPr>
              <a:t>growth in last 8 years</a:t>
            </a:r>
            <a:br>
              <a:rPr lang="en-US" sz="1800" dirty="0">
                <a:solidFill>
                  <a:srgbClr val="1B3F90"/>
                </a:solidFill>
                <a:latin typeface="Mont"/>
                <a:cs typeface="Tahoma" panose="020B0604030504040204" pitchFamily="34" charset="0"/>
              </a:rPr>
            </a:br>
            <a:endParaRPr lang="en-US" sz="1800" dirty="0">
              <a:solidFill>
                <a:srgbClr val="1B3F90"/>
              </a:solidFill>
              <a:latin typeface="Mont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808285"/>
              </a:buClr>
            </a:pPr>
            <a:r>
              <a:rPr lang="en-US" sz="1800" dirty="0">
                <a:solidFill>
                  <a:srgbClr val="1B3F90"/>
                </a:solidFill>
                <a:latin typeface="Mont"/>
                <a:cs typeface="Tahoma" panose="020B0604030504040204" pitchFamily="34" charset="0"/>
              </a:rPr>
              <a:t>Expected Manufacturing Revenue – </a:t>
            </a:r>
            <a:r>
              <a:rPr lang="en-US" sz="1800" b="1" dirty="0">
                <a:solidFill>
                  <a:srgbClr val="EF7F1A"/>
                </a:solidFill>
                <a:latin typeface="Mont"/>
                <a:cs typeface="Tahoma" panose="020B0604030504040204" pitchFamily="34" charset="0"/>
              </a:rPr>
              <a:t>3x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6F81A8-378D-CEB2-14D4-659876B38CCD}"/>
              </a:ext>
            </a:extLst>
          </p:cNvPr>
          <p:cNvGrpSpPr>
            <a:grpSpLocks/>
          </p:cNvGrpSpPr>
          <p:nvPr/>
        </p:nvGrpSpPr>
        <p:grpSpPr>
          <a:xfrm>
            <a:off x="844262" y="4082503"/>
            <a:ext cx="3935323" cy="2201857"/>
            <a:chOff x="674605" y="2025406"/>
            <a:chExt cx="5786503" cy="363487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3801066-180F-26F7-2B10-0F904DB38124}"/>
                </a:ext>
              </a:extLst>
            </p:cNvPr>
            <p:cNvSpPr txBox="1">
              <a:spLocks/>
            </p:cNvSpPr>
            <p:nvPr/>
          </p:nvSpPr>
          <p:spPr>
            <a:xfrm>
              <a:off x="674605" y="5304618"/>
              <a:ext cx="808643" cy="3556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  <a:buSzPct val="100000"/>
              </a:pPr>
              <a:r>
                <a:rPr lang="en-US" sz="1400" dirty="0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</a:rPr>
                <a:t>F1982</a:t>
              </a:r>
              <a:endParaRPr lang="en-IN" sz="1400" dirty="0">
                <a:solidFill>
                  <a:srgbClr val="1B3F90"/>
                </a:solidFill>
                <a:latin typeface="Mont"/>
                <a:ea typeface="Source Sans Pro" panose="020B0503030403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09A96EB-0F32-C099-7472-42B67708804E}"/>
                </a:ext>
              </a:extLst>
            </p:cNvPr>
            <p:cNvSpPr txBox="1">
              <a:spLocks/>
            </p:cNvSpPr>
            <p:nvPr/>
          </p:nvSpPr>
          <p:spPr>
            <a:xfrm>
              <a:off x="1483249" y="5297993"/>
              <a:ext cx="756152" cy="3556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  <a:buSzPct val="100000"/>
              </a:pPr>
              <a:r>
                <a:rPr lang="en-US" sz="1400" dirty="0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</a:rPr>
                <a:t>F1992</a:t>
              </a:r>
              <a:endParaRPr lang="en-IN" sz="1400" dirty="0">
                <a:solidFill>
                  <a:srgbClr val="1B3F90"/>
                </a:solidFill>
                <a:latin typeface="Mont"/>
                <a:ea typeface="Source Sans Pro" panose="020B0503030403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4D296CD-2F3D-7DEB-5E8D-409CF1BEAF93}"/>
                </a:ext>
              </a:extLst>
            </p:cNvPr>
            <p:cNvSpPr txBox="1">
              <a:spLocks/>
            </p:cNvSpPr>
            <p:nvPr/>
          </p:nvSpPr>
          <p:spPr>
            <a:xfrm>
              <a:off x="2295993" y="5304620"/>
              <a:ext cx="756154" cy="3556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  <a:buSzPct val="100000"/>
              </a:pPr>
              <a:r>
                <a:rPr lang="en-US" sz="1400" dirty="0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</a:rPr>
                <a:t>F2002</a:t>
              </a:r>
              <a:endParaRPr lang="en-IN" sz="1400" dirty="0">
                <a:solidFill>
                  <a:srgbClr val="1B3F90"/>
                </a:solidFill>
                <a:latin typeface="Mont"/>
                <a:ea typeface="Source Sans Pro" panose="020B0503030403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DC44D33-AD64-63C6-87B5-48892A32FA92}"/>
                </a:ext>
              </a:extLst>
            </p:cNvPr>
            <p:cNvSpPr txBox="1">
              <a:spLocks/>
            </p:cNvSpPr>
            <p:nvPr/>
          </p:nvSpPr>
          <p:spPr>
            <a:xfrm>
              <a:off x="3087549" y="5297993"/>
              <a:ext cx="756154" cy="3556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  <a:buSzPct val="100000"/>
              </a:pPr>
              <a:r>
                <a:rPr lang="en-US" sz="1400" dirty="0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</a:rPr>
                <a:t>F2012</a:t>
              </a:r>
              <a:endParaRPr lang="en-IN" sz="1400" dirty="0">
                <a:solidFill>
                  <a:srgbClr val="1B3F90"/>
                </a:solidFill>
                <a:latin typeface="Mont"/>
                <a:ea typeface="Source Sans Pro" panose="020B0503030403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BFE7FD9-48D2-1D45-7ABC-A550A67CAD5B}"/>
                </a:ext>
              </a:extLst>
            </p:cNvPr>
            <p:cNvSpPr txBox="1">
              <a:spLocks/>
            </p:cNvSpPr>
            <p:nvPr/>
          </p:nvSpPr>
          <p:spPr>
            <a:xfrm>
              <a:off x="3869945" y="5304621"/>
              <a:ext cx="756154" cy="3556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  <a:buSzPct val="100000"/>
              </a:pPr>
              <a:r>
                <a:rPr lang="en-US" sz="1400" dirty="0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</a:rPr>
                <a:t>F2022</a:t>
              </a:r>
              <a:endParaRPr lang="en-IN" sz="1400" dirty="0">
                <a:solidFill>
                  <a:srgbClr val="1B3F90"/>
                </a:solidFill>
                <a:latin typeface="Mont"/>
                <a:ea typeface="Source Sans Pro" panose="020B0503030403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6441413-03D2-72A8-A0FA-2062309480F8}"/>
                </a:ext>
              </a:extLst>
            </p:cNvPr>
            <p:cNvSpPr txBox="1">
              <a:spLocks/>
            </p:cNvSpPr>
            <p:nvPr/>
          </p:nvSpPr>
          <p:spPr>
            <a:xfrm>
              <a:off x="4761749" y="5299642"/>
              <a:ext cx="886086" cy="3556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  <a:buSzPct val="100000"/>
              </a:pPr>
              <a:r>
                <a:rPr lang="en-US" sz="1400" dirty="0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</a:rPr>
                <a:t>F2032E</a:t>
              </a:r>
              <a:endParaRPr lang="en-IN" sz="1400" dirty="0">
                <a:solidFill>
                  <a:srgbClr val="1B3F90"/>
                </a:solidFill>
                <a:latin typeface="Mont"/>
                <a:ea typeface="Source Sans Pro" panose="020B0503030403020204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9B1567C-87EF-2510-3078-96148E1576F9}"/>
                </a:ext>
              </a:extLst>
            </p:cNvPr>
            <p:cNvSpPr>
              <a:spLocks/>
            </p:cNvSpPr>
            <p:nvPr/>
          </p:nvSpPr>
          <p:spPr bwMode="gray">
            <a:xfrm>
              <a:off x="940906" y="5128466"/>
              <a:ext cx="145771" cy="127711"/>
            </a:xfrm>
            <a:prstGeom prst="ellipse">
              <a:avLst/>
            </a:prstGeom>
            <a:solidFill>
              <a:schemeClr val="accent3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IN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39F2EBB-F4C3-A0B0-87E7-81F7377CE0CD}"/>
                </a:ext>
              </a:extLst>
            </p:cNvPr>
            <p:cNvSpPr>
              <a:spLocks/>
            </p:cNvSpPr>
            <p:nvPr/>
          </p:nvSpPr>
          <p:spPr bwMode="gray">
            <a:xfrm>
              <a:off x="1716156" y="5121842"/>
              <a:ext cx="145771" cy="127711"/>
            </a:xfrm>
            <a:prstGeom prst="ellipse">
              <a:avLst/>
            </a:prstGeom>
            <a:solidFill>
              <a:schemeClr val="accent3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IN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DD4279E-6680-74AC-E95A-EDB9C8193E4B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7787" y="5057526"/>
              <a:ext cx="156951" cy="152270"/>
            </a:xfrm>
            <a:prstGeom prst="ellipse">
              <a:avLst/>
            </a:prstGeom>
            <a:solidFill>
              <a:schemeClr val="accent3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IN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EECC5CA-6D13-8743-DA47-DABD4FE6BAE3}"/>
                </a:ext>
              </a:extLst>
            </p:cNvPr>
            <p:cNvSpPr>
              <a:spLocks/>
            </p:cNvSpPr>
            <p:nvPr/>
          </p:nvSpPr>
          <p:spPr bwMode="gray">
            <a:xfrm>
              <a:off x="3196625" y="4817425"/>
              <a:ext cx="327413" cy="311036"/>
            </a:xfrm>
            <a:prstGeom prst="ellipse">
              <a:avLst/>
            </a:prstGeom>
            <a:solidFill>
              <a:schemeClr val="accent3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IN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B2B4D34-F750-89AA-5114-EAE79DBE4BC3}"/>
                </a:ext>
              </a:extLst>
            </p:cNvPr>
            <p:cNvSpPr>
              <a:spLocks/>
            </p:cNvSpPr>
            <p:nvPr/>
          </p:nvSpPr>
          <p:spPr bwMode="gray">
            <a:xfrm>
              <a:off x="3852549" y="4611178"/>
              <a:ext cx="463326" cy="360772"/>
            </a:xfrm>
            <a:prstGeom prst="ellipse">
              <a:avLst/>
            </a:prstGeom>
            <a:solidFill>
              <a:schemeClr val="accent3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IN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A5DA622-5D21-3831-4E08-92B670AF9914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6966" y="2025406"/>
              <a:ext cx="942197" cy="844987"/>
            </a:xfrm>
            <a:prstGeom prst="ellipse">
              <a:avLst/>
            </a:prstGeom>
            <a:solidFill>
              <a:srgbClr val="1B3F90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IN" sz="1600" b="1" dirty="0">
                <a:solidFill>
                  <a:srgbClr val="7CB542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E035A70-51F2-E2AA-BF77-F18175513E07}"/>
                </a:ext>
              </a:extLst>
            </p:cNvPr>
            <p:cNvSpPr>
              <a:spLocks/>
            </p:cNvSpPr>
            <p:nvPr/>
          </p:nvSpPr>
          <p:spPr bwMode="gray">
            <a:xfrm>
              <a:off x="4836653" y="3916023"/>
              <a:ext cx="542821" cy="468179"/>
            </a:xfrm>
            <a:prstGeom prst="ellipse">
              <a:avLst/>
            </a:prstGeom>
            <a:solidFill>
              <a:srgbClr val="C5C5C5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IN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1B2E0B1-2BDC-80D7-BD25-5C8BF8697CF0}"/>
                </a:ext>
              </a:extLst>
            </p:cNvPr>
            <p:cNvSpPr>
              <a:spLocks/>
            </p:cNvSpPr>
            <p:nvPr/>
          </p:nvSpPr>
          <p:spPr bwMode="gray">
            <a:xfrm>
              <a:off x="4736809" y="3014606"/>
              <a:ext cx="742507" cy="625387"/>
            </a:xfrm>
            <a:prstGeom prst="ellipse">
              <a:avLst/>
            </a:prstGeom>
            <a:solidFill>
              <a:srgbClr val="EF7F1A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IN" sz="16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1E6A709-3C5D-42B4-D11D-1FEE1DF89F30}"/>
                </a:ext>
              </a:extLst>
            </p:cNvPr>
            <p:cNvCxnSpPr>
              <a:cxnSpLocks/>
              <a:stCxn id="22" idx="7"/>
              <a:endCxn id="23" idx="3"/>
            </p:cNvCxnSpPr>
            <p:nvPr/>
          </p:nvCxnSpPr>
          <p:spPr>
            <a:xfrm flipV="1">
              <a:off x="4248022" y="2746648"/>
              <a:ext cx="526926" cy="1917364"/>
            </a:xfrm>
            <a:prstGeom prst="line">
              <a:avLst/>
            </a:prstGeom>
            <a:ln>
              <a:solidFill>
                <a:srgbClr val="3E5B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B1744B2-124A-6EE9-7FED-56F246300D08}"/>
                </a:ext>
              </a:extLst>
            </p:cNvPr>
            <p:cNvCxnSpPr>
              <a:cxnSpLocks/>
              <a:stCxn id="22" idx="7"/>
              <a:endCxn id="25" idx="3"/>
            </p:cNvCxnSpPr>
            <p:nvPr/>
          </p:nvCxnSpPr>
          <p:spPr>
            <a:xfrm flipV="1">
              <a:off x="4248022" y="3548407"/>
              <a:ext cx="597525" cy="1115605"/>
            </a:xfrm>
            <a:prstGeom prst="line">
              <a:avLst/>
            </a:prstGeom>
            <a:ln>
              <a:solidFill>
                <a:srgbClr val="3E5B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D9500C3-AA4D-E541-122E-B4933AC06544}"/>
                </a:ext>
              </a:extLst>
            </p:cNvPr>
            <p:cNvCxnSpPr>
              <a:cxnSpLocks/>
              <a:stCxn id="22" idx="7"/>
              <a:endCxn id="24" idx="2"/>
            </p:cNvCxnSpPr>
            <p:nvPr/>
          </p:nvCxnSpPr>
          <p:spPr>
            <a:xfrm flipV="1">
              <a:off x="4248022" y="4150113"/>
              <a:ext cx="588631" cy="513899"/>
            </a:xfrm>
            <a:prstGeom prst="line">
              <a:avLst/>
            </a:prstGeom>
            <a:ln>
              <a:solidFill>
                <a:srgbClr val="3E5B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F82DA3F-E0BA-800D-12A4-3F6B0CAFF2F0}"/>
                </a:ext>
              </a:extLst>
            </p:cNvPr>
            <p:cNvSpPr txBox="1">
              <a:spLocks/>
            </p:cNvSpPr>
            <p:nvPr/>
          </p:nvSpPr>
          <p:spPr>
            <a:xfrm>
              <a:off x="5631659" y="2145363"/>
              <a:ext cx="829449" cy="7113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  <a:buSzPct val="100000"/>
              </a:pPr>
              <a:r>
                <a:rPr lang="en-US" sz="1400" dirty="0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</a:rPr>
                <a:t>160.08</a:t>
              </a:r>
              <a:br>
                <a:rPr lang="en-US" sz="1400" dirty="0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</a:rPr>
              </a:br>
              <a:r>
                <a:rPr lang="en-US" sz="1400" dirty="0">
                  <a:solidFill>
                    <a:srgbClr val="1B3F90"/>
                  </a:solidFill>
                  <a:latin typeface="Mont"/>
                  <a:ea typeface="Source Sans Pro" panose="020B0503030403020204" pitchFamily="34" charset="0"/>
                </a:rPr>
                <a:t>Bull</a:t>
              </a:r>
              <a:endParaRPr lang="en-IN" sz="1400" dirty="0">
                <a:solidFill>
                  <a:srgbClr val="1B3F90"/>
                </a:solidFill>
                <a:latin typeface="Mont"/>
                <a:ea typeface="Source Sans Pro" panose="020B0503030403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6F6F57A-AC5E-CDD2-9410-9D2995F5FE0F}"/>
                </a:ext>
              </a:extLst>
            </p:cNvPr>
            <p:cNvSpPr txBox="1">
              <a:spLocks/>
            </p:cNvSpPr>
            <p:nvPr/>
          </p:nvSpPr>
          <p:spPr>
            <a:xfrm>
              <a:off x="5575494" y="3104622"/>
              <a:ext cx="716526" cy="7113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  <a:buSzPct val="100000"/>
              </a:pPr>
              <a:r>
                <a:rPr lang="en-US" sz="1400" b="1" dirty="0">
                  <a:solidFill>
                    <a:srgbClr val="EF7F1A"/>
                  </a:solidFill>
                  <a:latin typeface="Mont"/>
                  <a:ea typeface="Source Sans Pro" panose="020B0503030403020204" pitchFamily="34" charset="0"/>
                </a:rPr>
                <a:t>119.2</a:t>
              </a:r>
              <a:br>
                <a:rPr lang="en-US" sz="1400" dirty="0">
                  <a:solidFill>
                    <a:srgbClr val="EF7F1A"/>
                  </a:solidFill>
                  <a:latin typeface="Mont"/>
                  <a:ea typeface="Source Sans Pro" panose="020B0503030403020204" pitchFamily="34" charset="0"/>
                </a:rPr>
              </a:br>
              <a:r>
                <a:rPr lang="en-US" sz="1400" dirty="0">
                  <a:solidFill>
                    <a:srgbClr val="EF7F1A"/>
                  </a:solidFill>
                  <a:latin typeface="Mont"/>
                  <a:ea typeface="Source Sans Pro" panose="020B0503030403020204" pitchFamily="34" charset="0"/>
                </a:rPr>
                <a:t>Base</a:t>
              </a:r>
              <a:endParaRPr lang="en-IN" sz="1400" dirty="0">
                <a:solidFill>
                  <a:srgbClr val="EF7F1A"/>
                </a:solidFill>
                <a:latin typeface="Mont"/>
                <a:ea typeface="Source Sans Pro" panose="020B0503030403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097426D-7C1E-E193-B99F-5FECFDCC55EA}"/>
                </a:ext>
              </a:extLst>
            </p:cNvPr>
            <p:cNvSpPr txBox="1">
              <a:spLocks/>
            </p:cNvSpPr>
            <p:nvPr/>
          </p:nvSpPr>
          <p:spPr>
            <a:xfrm>
              <a:off x="5634219" y="3953317"/>
              <a:ext cx="716525" cy="7113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  <a:buSzPct val="100000"/>
              </a:pPr>
              <a:r>
                <a:rPr lang="en-US" sz="1400" dirty="0">
                  <a:solidFill>
                    <a:srgbClr val="808285"/>
                  </a:solidFill>
                  <a:latin typeface="Mont"/>
                  <a:ea typeface="Source Sans Pro" panose="020B0503030403020204" pitchFamily="34" charset="0"/>
                </a:rPr>
                <a:t>73.4</a:t>
              </a:r>
              <a:br>
                <a:rPr lang="en-US" sz="1400" dirty="0">
                  <a:solidFill>
                    <a:srgbClr val="808285"/>
                  </a:solidFill>
                  <a:latin typeface="Mont"/>
                  <a:ea typeface="Source Sans Pro" panose="020B0503030403020204" pitchFamily="34" charset="0"/>
                </a:rPr>
              </a:br>
              <a:r>
                <a:rPr lang="en-US" sz="1400" dirty="0">
                  <a:solidFill>
                    <a:srgbClr val="808285"/>
                  </a:solidFill>
                  <a:latin typeface="Mont"/>
                  <a:ea typeface="Source Sans Pro" panose="020B0503030403020204" pitchFamily="34" charset="0"/>
                </a:rPr>
                <a:t>Bear</a:t>
              </a:r>
              <a:endParaRPr lang="en-IN" sz="1400" dirty="0">
                <a:solidFill>
                  <a:srgbClr val="808285"/>
                </a:solidFill>
                <a:latin typeface="Mont"/>
                <a:ea typeface="Source Sans Pro" panose="020B0503030403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F2E5156-4FDA-C250-71CA-AD13D48A5A4E}"/>
                </a:ext>
              </a:extLst>
            </p:cNvPr>
            <p:cNvSpPr txBox="1">
              <a:spLocks/>
            </p:cNvSpPr>
            <p:nvPr/>
          </p:nvSpPr>
          <p:spPr>
            <a:xfrm>
              <a:off x="1650110" y="4788137"/>
              <a:ext cx="341087" cy="7113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  <a:buSzPct val="100000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Mont"/>
                  <a:ea typeface="Source Sans Pro" panose="020B0503030403020204" pitchFamily="34" charset="0"/>
                </a:rPr>
                <a:t>3.36</a:t>
              </a:r>
              <a:endParaRPr lang="en-IN" sz="1400" dirty="0">
                <a:solidFill>
                  <a:schemeClr val="bg1">
                    <a:lumMod val="50000"/>
                  </a:schemeClr>
                </a:solidFill>
                <a:latin typeface="Mont"/>
                <a:ea typeface="Source Sans Pro" panose="020B0503030403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B40B99B-E445-795E-3415-68E350C0CF83}"/>
                </a:ext>
              </a:extLst>
            </p:cNvPr>
            <p:cNvSpPr txBox="1">
              <a:spLocks/>
            </p:cNvSpPr>
            <p:nvPr/>
          </p:nvSpPr>
          <p:spPr>
            <a:xfrm>
              <a:off x="780806" y="4780683"/>
              <a:ext cx="468664" cy="355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  <a:buSzPct val="100000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Mont"/>
                  <a:ea typeface="Source Sans Pro" panose="020B0503030403020204" pitchFamily="34" charset="0"/>
                </a:rPr>
                <a:t>2.5</a:t>
              </a:r>
              <a:endParaRPr lang="en-IN" sz="1400" dirty="0">
                <a:solidFill>
                  <a:schemeClr val="bg1">
                    <a:lumMod val="50000"/>
                  </a:schemeClr>
                </a:solidFill>
                <a:latin typeface="Mont"/>
                <a:ea typeface="Source Sans Pro" panose="020B0503030403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77E626-AB3E-54D4-89AC-8A458F3C5C83}"/>
                </a:ext>
              </a:extLst>
            </p:cNvPr>
            <p:cNvSpPr txBox="1">
              <a:spLocks/>
            </p:cNvSpPr>
            <p:nvPr/>
          </p:nvSpPr>
          <p:spPr>
            <a:xfrm>
              <a:off x="2387209" y="4747137"/>
              <a:ext cx="365159" cy="355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  <a:buSzPct val="100000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Mont"/>
                  <a:ea typeface="Source Sans Pro" panose="020B0503030403020204" pitchFamily="34" charset="0"/>
                </a:rPr>
                <a:t>5.9</a:t>
              </a:r>
              <a:endParaRPr lang="en-IN" sz="1400" dirty="0">
                <a:solidFill>
                  <a:schemeClr val="bg1">
                    <a:lumMod val="50000"/>
                  </a:schemeClr>
                </a:solidFill>
                <a:latin typeface="Mont"/>
                <a:ea typeface="Source Sans Pro" panose="020B0503030403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44FD289-3BBC-7F9D-3AA4-7758CD4E400F}"/>
                </a:ext>
              </a:extLst>
            </p:cNvPr>
            <p:cNvSpPr txBox="1">
              <a:spLocks/>
            </p:cNvSpPr>
            <p:nvPr/>
          </p:nvSpPr>
          <p:spPr>
            <a:xfrm>
              <a:off x="2999666" y="4510392"/>
              <a:ext cx="625237" cy="355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  <a:buSzPct val="100000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Mont"/>
                  <a:ea typeface="Source Sans Pro" panose="020B0503030403020204" pitchFamily="34" charset="0"/>
                </a:rPr>
                <a:t>23.6</a:t>
              </a:r>
              <a:endParaRPr lang="en-IN" sz="1400" dirty="0">
                <a:solidFill>
                  <a:schemeClr val="bg1">
                    <a:lumMod val="50000"/>
                  </a:schemeClr>
                </a:solidFill>
                <a:latin typeface="Mont"/>
                <a:ea typeface="Source Sans Pro" panose="020B0503030403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7B0E4BF-5BF6-039D-DB20-79A6BCBA1EC5}"/>
                </a:ext>
              </a:extLst>
            </p:cNvPr>
            <p:cNvSpPr txBox="1">
              <a:spLocks/>
            </p:cNvSpPr>
            <p:nvPr/>
          </p:nvSpPr>
          <p:spPr>
            <a:xfrm>
              <a:off x="3811070" y="4310398"/>
              <a:ext cx="588631" cy="3556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  <a:buSzPct val="100000"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Mont"/>
                  <a:ea typeface="Source Sans Pro" panose="020B0503030403020204" pitchFamily="34" charset="0"/>
                </a:rPr>
                <a:t>35.7</a:t>
              </a:r>
              <a:endParaRPr lang="en-IN" sz="1400" dirty="0">
                <a:solidFill>
                  <a:schemeClr val="bg1">
                    <a:lumMod val="50000"/>
                  </a:schemeClr>
                </a:solidFill>
                <a:latin typeface="Mont"/>
                <a:ea typeface="Source Sans Pro" panose="020B0503030403020204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4E2F8C13-F3AA-A828-C823-089B14B61500}"/>
              </a:ext>
            </a:extLst>
          </p:cNvPr>
          <p:cNvSpPr txBox="1"/>
          <p:nvPr/>
        </p:nvSpPr>
        <p:spPr>
          <a:xfrm>
            <a:off x="4876800" y="6702583"/>
            <a:ext cx="708987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sz="1000">
                <a:solidFill>
                  <a:srgbClr val="313131"/>
                </a:solidFill>
                <a:ea typeface="Source Sans Pro" panose="020B0503030403020204" pitchFamily="34" charset="0"/>
              </a:rPr>
              <a:t>Source – © Morgan Stanley Blue Paper The New India Nov 1, 2022, www.newindianexpress.com, www.investindia.gov.in, www.ibef.org,</a:t>
            </a:r>
            <a:endParaRPr lang="en-IN" sz="1000">
              <a:solidFill>
                <a:srgbClr val="313131"/>
              </a:solidFill>
              <a:ea typeface="Source Sans Pro" panose="020B0503030403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9D19D3D-01D3-ACA1-8A2D-96CDF5846A94}"/>
              </a:ext>
            </a:extLst>
          </p:cNvPr>
          <p:cNvGrpSpPr/>
          <p:nvPr/>
        </p:nvGrpSpPr>
        <p:grpSpPr>
          <a:xfrm>
            <a:off x="5490112" y="1377528"/>
            <a:ext cx="6628343" cy="4636463"/>
            <a:chOff x="5556787" y="1510878"/>
            <a:chExt cx="6628343" cy="4636463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8EB9D23-95E3-A0D8-AEE8-3AD914EBB5F0}"/>
                </a:ext>
              </a:extLst>
            </p:cNvPr>
            <p:cNvGrpSpPr/>
            <p:nvPr/>
          </p:nvGrpSpPr>
          <p:grpSpPr>
            <a:xfrm>
              <a:off x="7091685" y="2642503"/>
              <a:ext cx="2880000" cy="2880000"/>
              <a:chOff x="7249778" y="2108604"/>
              <a:chExt cx="2977038" cy="3237550"/>
            </a:xfrm>
          </p:grpSpPr>
          <p:sp>
            <p:nvSpPr>
              <p:cNvPr id="51" name="Shape">
                <a:extLst>
                  <a:ext uri="{FF2B5EF4-FFF2-40B4-BE49-F238E27FC236}">
                    <a16:creationId xmlns:a16="http://schemas.microsoft.com/office/drawing/2014/main" id="{871B58F1-1AF5-1E48-2E35-E075373AF8CA}"/>
                  </a:ext>
                </a:extLst>
              </p:cNvPr>
              <p:cNvSpPr/>
              <p:nvPr/>
            </p:nvSpPr>
            <p:spPr>
              <a:xfrm>
                <a:off x="7249778" y="2108604"/>
                <a:ext cx="2566984" cy="3237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566" y="7016"/>
                    </a:moveTo>
                    <a:cubicBezTo>
                      <a:pt x="9682" y="5757"/>
                      <a:pt x="12856" y="6717"/>
                      <a:pt x="14643" y="9157"/>
                    </a:cubicBezTo>
                    <a:cubicBezTo>
                      <a:pt x="16430" y="11604"/>
                      <a:pt x="16166" y="14610"/>
                      <a:pt x="14050" y="15868"/>
                    </a:cubicBezTo>
                    <a:cubicBezTo>
                      <a:pt x="11934" y="17126"/>
                      <a:pt x="8760" y="16167"/>
                      <a:pt x="6973" y="13726"/>
                    </a:cubicBezTo>
                    <a:cubicBezTo>
                      <a:pt x="5178" y="11280"/>
                      <a:pt x="5450" y="8280"/>
                      <a:pt x="7566" y="7016"/>
                    </a:cubicBezTo>
                    <a:lnTo>
                      <a:pt x="7566" y="7016"/>
                    </a:lnTo>
                    <a:close/>
                    <a:moveTo>
                      <a:pt x="2437" y="8458"/>
                    </a:moveTo>
                    <a:lnTo>
                      <a:pt x="0" y="9361"/>
                    </a:lnTo>
                    <a:lnTo>
                      <a:pt x="561" y="12519"/>
                    </a:lnTo>
                    <a:lnTo>
                      <a:pt x="3190" y="13320"/>
                    </a:lnTo>
                    <a:cubicBezTo>
                      <a:pt x="3494" y="13987"/>
                      <a:pt x="3879" y="14654"/>
                      <a:pt x="4344" y="15290"/>
                    </a:cubicBezTo>
                    <a:cubicBezTo>
                      <a:pt x="4809" y="15932"/>
                      <a:pt x="5338" y="16510"/>
                      <a:pt x="5899" y="17018"/>
                    </a:cubicBezTo>
                    <a:lnTo>
                      <a:pt x="5675" y="19516"/>
                    </a:lnTo>
                    <a:lnTo>
                      <a:pt x="8672" y="21225"/>
                    </a:lnTo>
                    <a:lnTo>
                      <a:pt x="11678" y="20640"/>
                    </a:lnTo>
                    <a:lnTo>
                      <a:pt x="10876" y="19636"/>
                    </a:lnTo>
                    <a:cubicBezTo>
                      <a:pt x="12046" y="19884"/>
                      <a:pt x="13216" y="19903"/>
                      <a:pt x="14315" y="19662"/>
                    </a:cubicBezTo>
                    <a:lnTo>
                      <a:pt x="16479" y="21600"/>
                    </a:lnTo>
                    <a:lnTo>
                      <a:pt x="19757" y="21034"/>
                    </a:lnTo>
                    <a:lnTo>
                      <a:pt x="18250" y="18276"/>
                    </a:lnTo>
                    <a:lnTo>
                      <a:pt x="18106" y="18302"/>
                    </a:lnTo>
                    <a:lnTo>
                      <a:pt x="17793" y="17596"/>
                    </a:lnTo>
                    <a:cubicBezTo>
                      <a:pt x="18602" y="16624"/>
                      <a:pt x="19083" y="15410"/>
                      <a:pt x="19212" y="14095"/>
                    </a:cubicBezTo>
                    <a:lnTo>
                      <a:pt x="21600" y="13536"/>
                    </a:lnTo>
                    <a:lnTo>
                      <a:pt x="21039" y="10377"/>
                    </a:lnTo>
                    <a:lnTo>
                      <a:pt x="17112" y="5967"/>
                    </a:lnTo>
                    <a:lnTo>
                      <a:pt x="16110" y="6266"/>
                    </a:lnTo>
                    <a:cubicBezTo>
                      <a:pt x="15974" y="6132"/>
                      <a:pt x="15837" y="5999"/>
                      <a:pt x="15701" y="5872"/>
                    </a:cubicBezTo>
                    <a:lnTo>
                      <a:pt x="15797" y="4823"/>
                    </a:lnTo>
                    <a:lnTo>
                      <a:pt x="16270" y="4900"/>
                    </a:lnTo>
                    <a:lnTo>
                      <a:pt x="16078" y="394"/>
                    </a:lnTo>
                    <a:lnTo>
                      <a:pt x="12928" y="1665"/>
                    </a:lnTo>
                    <a:lnTo>
                      <a:pt x="11421" y="3425"/>
                    </a:lnTo>
                    <a:cubicBezTo>
                      <a:pt x="10692" y="3209"/>
                      <a:pt x="9954" y="3088"/>
                      <a:pt x="9225" y="3057"/>
                    </a:cubicBezTo>
                    <a:lnTo>
                      <a:pt x="9225" y="3057"/>
                    </a:lnTo>
                    <a:lnTo>
                      <a:pt x="7999" y="0"/>
                    </a:lnTo>
                    <a:lnTo>
                      <a:pt x="5121" y="1284"/>
                    </a:lnTo>
                    <a:lnTo>
                      <a:pt x="2685" y="2733"/>
                    </a:lnTo>
                    <a:lnTo>
                      <a:pt x="3807" y="5294"/>
                    </a:lnTo>
                    <a:cubicBezTo>
                      <a:pt x="3070" y="6183"/>
                      <a:pt x="2613" y="7270"/>
                      <a:pt x="2437" y="8458"/>
                    </a:cubicBezTo>
                    <a:close/>
                  </a:path>
                </a:pathLst>
              </a:custGeom>
              <a:solidFill>
                <a:schemeClr val="tx2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/>
              </a:p>
            </p:txBody>
          </p:sp>
          <p:sp>
            <p:nvSpPr>
              <p:cNvPr id="52" name="Shape">
                <a:extLst>
                  <a:ext uri="{FF2B5EF4-FFF2-40B4-BE49-F238E27FC236}">
                    <a16:creationId xmlns:a16="http://schemas.microsoft.com/office/drawing/2014/main" id="{1D8822D0-A7A5-ED33-65B8-7542911840DB}"/>
                  </a:ext>
                </a:extLst>
              </p:cNvPr>
              <p:cNvSpPr/>
              <p:nvPr/>
            </p:nvSpPr>
            <p:spPr>
              <a:xfrm>
                <a:off x="7566484" y="2108605"/>
                <a:ext cx="2660332" cy="3152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563" y="6088"/>
                    </a:moveTo>
                    <a:cubicBezTo>
                      <a:pt x="9682" y="4751"/>
                      <a:pt x="12846" y="5769"/>
                      <a:pt x="14632" y="8366"/>
                    </a:cubicBezTo>
                    <a:cubicBezTo>
                      <a:pt x="16418" y="10963"/>
                      <a:pt x="16156" y="14161"/>
                      <a:pt x="14037" y="15498"/>
                    </a:cubicBezTo>
                    <a:cubicBezTo>
                      <a:pt x="11918" y="16836"/>
                      <a:pt x="8754" y="15818"/>
                      <a:pt x="6968" y="13221"/>
                    </a:cubicBezTo>
                    <a:cubicBezTo>
                      <a:pt x="5182" y="10624"/>
                      <a:pt x="5444" y="7426"/>
                      <a:pt x="7563" y="6088"/>
                    </a:cubicBezTo>
                    <a:lnTo>
                      <a:pt x="7563" y="6088"/>
                    </a:lnTo>
                    <a:close/>
                    <a:moveTo>
                      <a:pt x="2691" y="1540"/>
                    </a:moveTo>
                    <a:lnTo>
                      <a:pt x="3813" y="4261"/>
                    </a:lnTo>
                    <a:cubicBezTo>
                      <a:pt x="3001" y="5292"/>
                      <a:pt x="2529" y="6584"/>
                      <a:pt x="2390" y="7987"/>
                    </a:cubicBezTo>
                    <a:lnTo>
                      <a:pt x="0" y="8581"/>
                    </a:lnTo>
                    <a:lnTo>
                      <a:pt x="565" y="11942"/>
                    </a:lnTo>
                    <a:lnTo>
                      <a:pt x="3194" y="12790"/>
                    </a:lnTo>
                    <a:cubicBezTo>
                      <a:pt x="3496" y="13502"/>
                      <a:pt x="3882" y="14206"/>
                      <a:pt x="4346" y="14885"/>
                    </a:cubicBezTo>
                    <a:cubicBezTo>
                      <a:pt x="4810" y="15564"/>
                      <a:pt x="5336" y="16177"/>
                      <a:pt x="5901" y="16725"/>
                    </a:cubicBezTo>
                    <a:lnTo>
                      <a:pt x="5684" y="19381"/>
                    </a:lnTo>
                    <a:lnTo>
                      <a:pt x="8677" y="21202"/>
                    </a:lnTo>
                    <a:lnTo>
                      <a:pt x="10185" y="19329"/>
                    </a:lnTo>
                    <a:cubicBezTo>
                      <a:pt x="11577" y="19760"/>
                      <a:pt x="13000" y="19851"/>
                      <a:pt x="14307" y="19538"/>
                    </a:cubicBezTo>
                    <a:lnTo>
                      <a:pt x="16473" y="21600"/>
                    </a:lnTo>
                    <a:lnTo>
                      <a:pt x="18909" y="20060"/>
                    </a:lnTo>
                    <a:lnTo>
                      <a:pt x="17787" y="17339"/>
                    </a:lnTo>
                    <a:cubicBezTo>
                      <a:pt x="18599" y="16308"/>
                      <a:pt x="19071" y="15016"/>
                      <a:pt x="19210" y="13613"/>
                    </a:cubicBezTo>
                    <a:lnTo>
                      <a:pt x="21600" y="13019"/>
                    </a:lnTo>
                    <a:lnTo>
                      <a:pt x="21035" y="9658"/>
                    </a:lnTo>
                    <a:lnTo>
                      <a:pt x="18406" y="8810"/>
                    </a:lnTo>
                    <a:cubicBezTo>
                      <a:pt x="18104" y="8098"/>
                      <a:pt x="17718" y="7394"/>
                      <a:pt x="17254" y="6715"/>
                    </a:cubicBezTo>
                    <a:cubicBezTo>
                      <a:pt x="16790" y="6036"/>
                      <a:pt x="16264" y="5423"/>
                      <a:pt x="15699" y="4875"/>
                    </a:cubicBezTo>
                    <a:lnTo>
                      <a:pt x="15924" y="2219"/>
                    </a:lnTo>
                    <a:lnTo>
                      <a:pt x="12931" y="398"/>
                    </a:lnTo>
                    <a:lnTo>
                      <a:pt x="11423" y="2271"/>
                    </a:lnTo>
                    <a:cubicBezTo>
                      <a:pt x="10030" y="1840"/>
                      <a:pt x="8608" y="1749"/>
                      <a:pt x="7301" y="2062"/>
                    </a:cubicBezTo>
                    <a:lnTo>
                      <a:pt x="5135" y="0"/>
                    </a:lnTo>
                    <a:lnTo>
                      <a:pt x="2691" y="1540"/>
                    </a:lnTo>
                    <a:close/>
                  </a:path>
                </a:pathLst>
              </a:custGeom>
              <a:solidFill>
                <a:srgbClr val="EF7F1A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>
                  <a:solidFill>
                    <a:srgbClr val="EF7F1A"/>
                  </a:solidFill>
                </a:endParaRPr>
              </a:p>
            </p:txBody>
          </p:sp>
          <p:pic>
            <p:nvPicPr>
              <p:cNvPr id="53" name="Graphic 52" descr="Gears with solid fill">
                <a:extLst>
                  <a:ext uri="{FF2B5EF4-FFF2-40B4-BE49-F238E27FC236}">
                    <a16:creationId xmlns:a16="http://schemas.microsoft.com/office/drawing/2014/main" id="{E0A1F3A1-A6DC-87ED-031A-31B1CA1CD5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437726" y="4460422"/>
                <a:ext cx="393959" cy="39395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22FBBBD-F8BC-C0DA-0EF2-7FD88CD8F144}"/>
                </a:ext>
              </a:extLst>
            </p:cNvPr>
            <p:cNvSpPr txBox="1"/>
            <p:nvPr/>
          </p:nvSpPr>
          <p:spPr>
            <a:xfrm>
              <a:off x="9317560" y="1657675"/>
              <a:ext cx="2431092" cy="109260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b="1" noProof="1">
                  <a:solidFill>
                    <a:srgbClr val="1B3F90"/>
                  </a:solidFill>
                  <a:latin typeface="Mont"/>
                </a:rPr>
                <a:t>Automobiles</a:t>
              </a:r>
            </a:p>
            <a:p>
              <a:pPr>
                <a:buClr>
                  <a:srgbClr val="808285"/>
                </a:buClr>
              </a:pPr>
              <a:r>
                <a:rPr lang="en-US" sz="1400" b="1" noProof="1">
                  <a:solidFill>
                    <a:srgbClr val="EF7F1A"/>
                  </a:solidFill>
                  <a:latin typeface="Mont"/>
                </a:rPr>
                <a:t>3rd</a:t>
              </a:r>
              <a:r>
                <a:rPr lang="en-US" sz="1400" noProof="1">
                  <a:solidFill>
                    <a:srgbClr val="EF7F1A"/>
                  </a:solidFill>
                  <a:latin typeface="Mont"/>
                </a:rPr>
                <a:t> </a:t>
              </a:r>
              <a:r>
                <a:rPr lang="en-US" sz="1400" noProof="1">
                  <a:solidFill>
                    <a:srgbClr val="1B3F90"/>
                  </a:solidFill>
                  <a:latin typeface="Mont"/>
                </a:rPr>
                <a:t>Largest in Volume by 2030</a:t>
              </a:r>
            </a:p>
            <a:p>
              <a:pPr>
                <a:buClr>
                  <a:srgbClr val="808285"/>
                </a:buClr>
              </a:pPr>
              <a:endParaRPr lang="en-US" sz="500" noProof="1">
                <a:solidFill>
                  <a:srgbClr val="1B3F90"/>
                </a:solidFill>
                <a:latin typeface="Mont"/>
              </a:endParaRPr>
            </a:p>
            <a:p>
              <a:pPr>
                <a:buClr>
                  <a:srgbClr val="808285"/>
                </a:buClr>
              </a:pPr>
              <a:r>
                <a:rPr lang="en-US" sz="1400" noProof="1">
                  <a:solidFill>
                    <a:srgbClr val="1B3F90"/>
                  </a:solidFill>
                  <a:latin typeface="Mont"/>
                </a:rPr>
                <a:t>EV – Grow at CAGR of </a:t>
              </a:r>
              <a:r>
                <a:rPr lang="en-US" sz="1400" b="1" noProof="1">
                  <a:solidFill>
                    <a:srgbClr val="EF7F1A"/>
                  </a:solidFill>
                  <a:latin typeface="Mont"/>
                </a:rPr>
                <a:t>49%</a:t>
              </a:r>
              <a:r>
                <a:rPr lang="en-US" sz="1400" noProof="1">
                  <a:solidFill>
                    <a:srgbClr val="EF7F1A"/>
                  </a:solidFill>
                  <a:latin typeface="Mont"/>
                </a:rPr>
                <a:t> </a:t>
              </a:r>
              <a:r>
                <a:rPr lang="en-US" sz="1400" noProof="1">
                  <a:solidFill>
                    <a:srgbClr val="1B3F90"/>
                  </a:solidFill>
                  <a:latin typeface="Mont"/>
                </a:rPr>
                <a:t>2022-2030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258CDB0-D354-48AF-C7A6-07B230304672}"/>
                </a:ext>
              </a:extLst>
            </p:cNvPr>
            <p:cNvSpPr txBox="1"/>
            <p:nvPr/>
          </p:nvSpPr>
          <p:spPr>
            <a:xfrm>
              <a:off x="10037095" y="3423824"/>
              <a:ext cx="2148035" cy="1523494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b="1" noProof="1">
                  <a:solidFill>
                    <a:srgbClr val="1B3F90"/>
                  </a:solidFill>
                  <a:latin typeface="Mont"/>
                </a:rPr>
                <a:t>Electronics</a:t>
              </a:r>
            </a:p>
            <a:p>
              <a:pPr>
                <a:buClr>
                  <a:srgbClr val="808285"/>
                </a:buClr>
              </a:pPr>
              <a:r>
                <a:rPr lang="en-US" sz="1400" b="1" noProof="1">
                  <a:solidFill>
                    <a:srgbClr val="EF7F1A"/>
                  </a:solidFill>
                  <a:latin typeface="Mont"/>
                </a:rPr>
                <a:t>5</a:t>
              </a:r>
              <a:r>
                <a:rPr lang="en-US" sz="1400" b="1" baseline="30000" noProof="1">
                  <a:solidFill>
                    <a:srgbClr val="EF7F1A"/>
                  </a:solidFill>
                  <a:latin typeface="Mont"/>
                </a:rPr>
                <a:t>th</a:t>
              </a:r>
              <a:r>
                <a:rPr lang="en-US" sz="1400" noProof="1">
                  <a:solidFill>
                    <a:srgbClr val="EF7F1A"/>
                  </a:solidFill>
                  <a:latin typeface="Mont"/>
                </a:rPr>
                <a:t> </a:t>
              </a:r>
              <a:r>
                <a:rPr lang="en-US" sz="1400" noProof="1">
                  <a:solidFill>
                    <a:srgbClr val="1B3F90"/>
                  </a:solidFill>
                  <a:latin typeface="Mont"/>
                </a:rPr>
                <a:t>largest consumer of electronics by 2025</a:t>
              </a:r>
            </a:p>
            <a:p>
              <a:pPr>
                <a:buClr>
                  <a:srgbClr val="808285"/>
                </a:buClr>
              </a:pPr>
              <a:endParaRPr lang="en-US" sz="500" noProof="1">
                <a:solidFill>
                  <a:srgbClr val="1B3F90"/>
                </a:solidFill>
                <a:latin typeface="Mont"/>
              </a:endParaRPr>
            </a:p>
            <a:p>
              <a:pPr>
                <a:buClr>
                  <a:srgbClr val="808285"/>
                </a:buClr>
              </a:pPr>
              <a:r>
                <a:rPr lang="en-US" sz="1400" noProof="1">
                  <a:solidFill>
                    <a:srgbClr val="1B3F90"/>
                  </a:solidFill>
                  <a:latin typeface="Mont"/>
                </a:rPr>
                <a:t>Semi conductor market – </a:t>
              </a:r>
              <a:br>
                <a:rPr lang="en-US" sz="1400" noProof="1">
                  <a:solidFill>
                    <a:srgbClr val="1B3F90"/>
                  </a:solidFill>
                  <a:latin typeface="Mont"/>
                </a:rPr>
              </a:br>
              <a:r>
                <a:rPr lang="en-US" sz="1400" b="1" noProof="1">
                  <a:solidFill>
                    <a:srgbClr val="EF7F1A"/>
                  </a:solidFill>
                  <a:latin typeface="Mont"/>
                </a:rPr>
                <a:t>₹ 1.2 Lakh Crores</a:t>
              </a:r>
              <a:r>
                <a:rPr lang="en-US" sz="1400" noProof="1">
                  <a:solidFill>
                    <a:srgbClr val="EF7F1A"/>
                  </a:solidFill>
                  <a:latin typeface="Mont"/>
                </a:rPr>
                <a:t> </a:t>
              </a:r>
              <a:r>
                <a:rPr lang="en-US" sz="1400" noProof="1">
                  <a:solidFill>
                    <a:srgbClr val="1B3F90"/>
                  </a:solidFill>
                  <a:latin typeface="Mont"/>
                </a:rPr>
                <a:t>in FY 20 to </a:t>
              </a:r>
              <a:r>
                <a:rPr lang="en-US" sz="1400" b="1" noProof="1">
                  <a:solidFill>
                    <a:srgbClr val="EF7F1A"/>
                  </a:solidFill>
                  <a:latin typeface="Mont"/>
                </a:rPr>
                <a:t>₹ 8.8 Lakh Crores</a:t>
              </a:r>
              <a:r>
                <a:rPr lang="en-US" sz="1400" noProof="1">
                  <a:solidFill>
                    <a:srgbClr val="EF7F1A"/>
                  </a:solidFill>
                  <a:latin typeface="Mont"/>
                </a:rPr>
                <a:t> </a:t>
              </a:r>
              <a:r>
                <a:rPr lang="en-US" sz="1400" noProof="1">
                  <a:solidFill>
                    <a:srgbClr val="1B3F90"/>
                  </a:solidFill>
                  <a:latin typeface="Mont"/>
                </a:rPr>
                <a:t>by FY 30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5EE0A9F-CD96-AA9E-1E12-99812261E545}"/>
                </a:ext>
              </a:extLst>
            </p:cNvPr>
            <p:cNvSpPr txBox="1"/>
            <p:nvPr/>
          </p:nvSpPr>
          <p:spPr>
            <a:xfrm>
              <a:off x="9754038" y="5296307"/>
              <a:ext cx="2431092" cy="80021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b="1" noProof="1">
                  <a:solidFill>
                    <a:srgbClr val="1B3F90"/>
                  </a:solidFill>
                  <a:latin typeface="Mont"/>
                </a:rPr>
                <a:t>Metals</a:t>
              </a:r>
              <a:endParaRPr lang="en-US" sz="2000" b="1" noProof="1">
                <a:solidFill>
                  <a:srgbClr val="1B3F90"/>
                </a:solidFill>
                <a:latin typeface="Mont"/>
              </a:endParaRPr>
            </a:p>
            <a:p>
              <a:pPr>
                <a:buClr>
                  <a:srgbClr val="808285"/>
                </a:buClr>
              </a:pPr>
              <a:r>
                <a:rPr lang="en-US" sz="1400" b="1" noProof="1">
                  <a:solidFill>
                    <a:srgbClr val="EF7F1A"/>
                  </a:solidFill>
                  <a:latin typeface="Mont"/>
                </a:rPr>
                <a:t>2</a:t>
              </a:r>
              <a:r>
                <a:rPr lang="en-US" sz="1400" b="1" baseline="30000" noProof="1">
                  <a:solidFill>
                    <a:srgbClr val="EF7F1A"/>
                  </a:solidFill>
                  <a:latin typeface="Mont"/>
                </a:rPr>
                <a:t>nd</a:t>
              </a:r>
              <a:r>
                <a:rPr lang="en-US" sz="1400" noProof="1">
                  <a:solidFill>
                    <a:srgbClr val="EF7F1A"/>
                  </a:solidFill>
                  <a:latin typeface="Mont"/>
                </a:rPr>
                <a:t> </a:t>
              </a:r>
              <a:r>
                <a:rPr lang="en-US" sz="1400" noProof="1">
                  <a:solidFill>
                    <a:srgbClr val="1B3F90"/>
                  </a:solidFill>
                  <a:latin typeface="Mont"/>
                </a:rPr>
                <a:t>Largest Coal, Aluminium and steel producer</a:t>
              </a:r>
              <a:r>
                <a:rPr lang="en-US" sz="1400" noProof="1">
                  <a:solidFill>
                    <a:srgbClr val="7CB542"/>
                  </a:solidFill>
                  <a:latin typeface="Mont"/>
                </a:rPr>
                <a:t> </a:t>
              </a:r>
              <a:endParaRPr lang="en-US" sz="1600" noProof="1">
                <a:solidFill>
                  <a:srgbClr val="808285"/>
                </a:solidFill>
                <a:latin typeface="Mont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249EC2C-D52A-21D1-007B-1967C38C5E77}"/>
                </a:ext>
              </a:extLst>
            </p:cNvPr>
            <p:cNvSpPr txBox="1"/>
            <p:nvPr/>
          </p:nvSpPr>
          <p:spPr>
            <a:xfrm>
              <a:off x="6089130" y="1510878"/>
              <a:ext cx="2532899" cy="130805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b="1" noProof="1">
                  <a:solidFill>
                    <a:srgbClr val="1B3F90"/>
                  </a:solidFill>
                  <a:latin typeface="Mont"/>
                </a:rPr>
                <a:t>Defence</a:t>
              </a:r>
              <a:endParaRPr lang="en-US" sz="2000" b="1" noProof="1">
                <a:solidFill>
                  <a:srgbClr val="1B3F90"/>
                </a:solidFill>
                <a:latin typeface="Mont"/>
              </a:endParaRPr>
            </a:p>
            <a:p>
              <a:pPr>
                <a:buClr>
                  <a:srgbClr val="808285"/>
                </a:buClr>
              </a:pPr>
              <a:r>
                <a:rPr lang="en-US" sz="1400" noProof="1">
                  <a:solidFill>
                    <a:srgbClr val="1B3F90"/>
                  </a:solidFill>
                  <a:latin typeface="Mont"/>
                </a:rPr>
                <a:t>Share of domestic capital procurement – </a:t>
              </a:r>
              <a:r>
                <a:rPr lang="en-US" sz="1400" b="1" noProof="1">
                  <a:solidFill>
                    <a:srgbClr val="EF7F1A"/>
                  </a:solidFill>
                  <a:latin typeface="Mont"/>
                </a:rPr>
                <a:t>68%</a:t>
              </a:r>
              <a:r>
                <a:rPr lang="en-US" sz="1400" noProof="1">
                  <a:solidFill>
                    <a:srgbClr val="EF7F1A"/>
                  </a:solidFill>
                  <a:latin typeface="Mont"/>
                </a:rPr>
                <a:t> </a:t>
              </a:r>
              <a:r>
                <a:rPr lang="en-US" sz="1400" noProof="1">
                  <a:solidFill>
                    <a:srgbClr val="1B3F90"/>
                  </a:solidFill>
                  <a:latin typeface="Mont"/>
                </a:rPr>
                <a:t>in FY 22</a:t>
              </a:r>
            </a:p>
            <a:p>
              <a:pPr>
                <a:buClr>
                  <a:srgbClr val="808285"/>
                </a:buClr>
              </a:pPr>
              <a:endParaRPr lang="en-US" sz="500" noProof="1">
                <a:solidFill>
                  <a:srgbClr val="1B3F90"/>
                </a:solidFill>
                <a:latin typeface="Mont"/>
              </a:endParaRPr>
            </a:p>
            <a:p>
              <a:pPr>
                <a:buClr>
                  <a:srgbClr val="808285"/>
                </a:buClr>
              </a:pPr>
              <a:r>
                <a:rPr lang="en-US" sz="1400" noProof="1">
                  <a:solidFill>
                    <a:srgbClr val="1B3F90"/>
                  </a:solidFill>
                  <a:latin typeface="Mont"/>
                </a:rPr>
                <a:t>Defence export of ~ </a:t>
              </a:r>
              <a:r>
                <a:rPr lang="en-US" sz="1400" b="1" noProof="1">
                  <a:solidFill>
                    <a:srgbClr val="EF7F1A"/>
                  </a:solidFill>
                  <a:latin typeface="Mont"/>
                </a:rPr>
                <a:t>₹ 0.12 Lakh Crores </a:t>
              </a:r>
              <a:r>
                <a:rPr lang="en-US" sz="1400" noProof="1">
                  <a:solidFill>
                    <a:srgbClr val="1B3F90"/>
                  </a:solidFill>
                  <a:latin typeface="Mont"/>
                </a:rPr>
                <a:t>in FY22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C13065B-4A46-E0AE-D550-848731889D29}"/>
                </a:ext>
              </a:extLst>
            </p:cNvPr>
            <p:cNvSpPr txBox="1"/>
            <p:nvPr/>
          </p:nvSpPr>
          <p:spPr>
            <a:xfrm>
              <a:off x="5556787" y="3439322"/>
              <a:ext cx="1720564" cy="1600438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b="1" noProof="1">
                  <a:solidFill>
                    <a:srgbClr val="1B3F90"/>
                  </a:solidFill>
                  <a:latin typeface="Mont"/>
                </a:rPr>
                <a:t>Gems &amp; Jewellery</a:t>
              </a:r>
            </a:p>
            <a:p>
              <a:pPr>
                <a:buClr>
                  <a:srgbClr val="808285"/>
                </a:buClr>
              </a:pPr>
              <a:r>
                <a:rPr lang="en-US" sz="1400" b="1" noProof="1">
                  <a:solidFill>
                    <a:srgbClr val="EF7F1A"/>
                  </a:solidFill>
                  <a:latin typeface="Mont"/>
                </a:rPr>
                <a:t>₹ 5.6 Lakh Crores</a:t>
              </a:r>
              <a:r>
                <a:rPr lang="en-US" sz="1400" noProof="1">
                  <a:solidFill>
                    <a:srgbClr val="1B3F90"/>
                  </a:solidFill>
                  <a:latin typeface="Mont"/>
                </a:rPr>
                <a:t> jewellery export by 2025</a:t>
              </a:r>
            </a:p>
            <a:p>
              <a:pPr>
                <a:buClr>
                  <a:srgbClr val="808285"/>
                </a:buClr>
              </a:pPr>
              <a:endParaRPr lang="en-US" sz="500" noProof="1">
                <a:solidFill>
                  <a:srgbClr val="1B3F90"/>
                </a:solidFill>
                <a:latin typeface="Mont"/>
              </a:endParaRPr>
            </a:p>
            <a:p>
              <a:pPr>
                <a:buClr>
                  <a:srgbClr val="808285"/>
                </a:buClr>
              </a:pPr>
              <a:endParaRPr lang="en-US" sz="500" noProof="1">
                <a:solidFill>
                  <a:srgbClr val="1B3F90"/>
                </a:solidFill>
                <a:latin typeface="Mont"/>
              </a:endParaRPr>
            </a:p>
            <a:p>
              <a:pPr>
                <a:buClr>
                  <a:srgbClr val="808285"/>
                </a:buClr>
              </a:pPr>
              <a:r>
                <a:rPr lang="en-US" sz="1400" b="1" noProof="1">
                  <a:solidFill>
                    <a:srgbClr val="EF7F1A"/>
                  </a:solidFill>
                  <a:latin typeface="Mont"/>
                </a:rPr>
                <a:t>27% </a:t>
              </a:r>
              <a:r>
                <a:rPr lang="en-US" sz="1400" noProof="1">
                  <a:solidFill>
                    <a:srgbClr val="1B3F90"/>
                  </a:solidFill>
                  <a:latin typeface="Mont"/>
                </a:rPr>
                <a:t>of global jewellery consumption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D17A477-085C-8F11-6B2E-8E590E5F0B0A}"/>
                </a:ext>
              </a:extLst>
            </p:cNvPr>
            <p:cNvSpPr txBox="1"/>
            <p:nvPr/>
          </p:nvSpPr>
          <p:spPr>
            <a:xfrm>
              <a:off x="6368346" y="5347122"/>
              <a:ext cx="2065037" cy="80021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b="1" noProof="1">
                  <a:solidFill>
                    <a:srgbClr val="1B3F90"/>
                  </a:solidFill>
                  <a:latin typeface="Mont"/>
                </a:rPr>
                <a:t>Engineering</a:t>
              </a:r>
            </a:p>
            <a:p>
              <a:pPr algn="just"/>
              <a:r>
                <a:rPr lang="en-US" sz="1400" noProof="1">
                  <a:solidFill>
                    <a:srgbClr val="1B3F90"/>
                  </a:solidFill>
                  <a:latin typeface="Mont"/>
                </a:rPr>
                <a:t>Capital Goods – </a:t>
              </a:r>
              <a:r>
                <a:rPr lang="en-US" sz="1400" b="1" noProof="1">
                  <a:solidFill>
                    <a:srgbClr val="EF7F1A"/>
                  </a:solidFill>
                  <a:latin typeface="Mont"/>
                </a:rPr>
                <a:t>₹ 9.21 Lakh Crores</a:t>
              </a:r>
              <a:r>
                <a:rPr lang="en-US" sz="1400" noProof="1">
                  <a:solidFill>
                    <a:srgbClr val="1B3F90"/>
                  </a:solidFill>
                  <a:latin typeface="Mont"/>
                </a:rPr>
                <a:t> turnover by 2025</a:t>
              </a:r>
            </a:p>
          </p:txBody>
        </p:sp>
        <p:pic>
          <p:nvPicPr>
            <p:cNvPr id="46" name="Graphic 45" descr="Police male with solid fill">
              <a:extLst>
                <a:ext uri="{FF2B5EF4-FFF2-40B4-BE49-F238E27FC236}">
                  <a16:creationId xmlns:a16="http://schemas.microsoft.com/office/drawing/2014/main" id="{1465AE2D-F8D0-6975-E667-79905BFC4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880911" y="2933656"/>
              <a:ext cx="360000" cy="360000"/>
            </a:xfrm>
            <a:prstGeom prst="rect">
              <a:avLst/>
            </a:prstGeom>
          </p:spPr>
        </p:pic>
        <p:pic>
          <p:nvPicPr>
            <p:cNvPr id="47" name="Graphic 46" descr="Car with solid fill">
              <a:extLst>
                <a:ext uri="{FF2B5EF4-FFF2-40B4-BE49-F238E27FC236}">
                  <a16:creationId xmlns:a16="http://schemas.microsoft.com/office/drawing/2014/main" id="{759F19A9-7BAC-DB40-42D0-CB43055F3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734100" y="2966729"/>
              <a:ext cx="432000" cy="432000"/>
            </a:xfrm>
            <a:prstGeom prst="rect">
              <a:avLst/>
            </a:prstGeom>
          </p:spPr>
        </p:pic>
        <p:pic>
          <p:nvPicPr>
            <p:cNvPr id="48" name="Graphic 47" descr="Computer with solid fill">
              <a:extLst>
                <a:ext uri="{FF2B5EF4-FFF2-40B4-BE49-F238E27FC236}">
                  <a16:creationId xmlns:a16="http://schemas.microsoft.com/office/drawing/2014/main" id="{D4F60A79-76DF-E404-D45C-51573F39E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440424" y="3912838"/>
              <a:ext cx="360000" cy="360000"/>
            </a:xfrm>
            <a:prstGeom prst="rect">
              <a:avLst/>
            </a:prstGeom>
          </p:spPr>
        </p:pic>
        <p:pic>
          <p:nvPicPr>
            <p:cNvPr id="49" name="Graphic 48" descr="Diamond with solid fill">
              <a:extLst>
                <a:ext uri="{FF2B5EF4-FFF2-40B4-BE49-F238E27FC236}">
                  <a16:creationId xmlns:a16="http://schemas.microsoft.com/office/drawing/2014/main" id="{8E95D3B5-B7E6-4F49-8462-9BEB9C1AA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565639" y="3803301"/>
              <a:ext cx="360000" cy="360000"/>
            </a:xfrm>
            <a:prstGeom prst="rect">
              <a:avLst/>
            </a:prstGeom>
          </p:spPr>
        </p:pic>
        <p:pic>
          <p:nvPicPr>
            <p:cNvPr id="50" name="Graphic 49" descr="Dump truck with solid fill">
              <a:extLst>
                <a:ext uri="{FF2B5EF4-FFF2-40B4-BE49-F238E27FC236}">
                  <a16:creationId xmlns:a16="http://schemas.microsoft.com/office/drawing/2014/main" id="{58F13E7E-4B8B-BB80-1E86-4303CBC94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104872" y="4756411"/>
              <a:ext cx="360000" cy="360000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CE2ADEF-0A2E-A438-B41D-34E4E104D995}"/>
              </a:ext>
            </a:extLst>
          </p:cNvPr>
          <p:cNvGrpSpPr/>
          <p:nvPr/>
        </p:nvGrpSpPr>
        <p:grpSpPr>
          <a:xfrm rot="10800000">
            <a:off x="445858" y="1594944"/>
            <a:ext cx="180000" cy="180000"/>
            <a:chOff x="624731" y="1669109"/>
            <a:chExt cx="512303" cy="529443"/>
          </a:xfrm>
        </p:grpSpPr>
        <p:sp>
          <p:nvSpPr>
            <p:cNvPr id="55" name="Block Arc 54">
              <a:extLst>
                <a:ext uri="{FF2B5EF4-FFF2-40B4-BE49-F238E27FC236}">
                  <a16:creationId xmlns:a16="http://schemas.microsoft.com/office/drawing/2014/main" id="{F1B20739-95AC-09F5-DBF2-C6D05C4D8A4E}"/>
                </a:ext>
              </a:extLst>
            </p:cNvPr>
            <p:cNvSpPr/>
            <p:nvPr/>
          </p:nvSpPr>
          <p:spPr>
            <a:xfrm rot="16200000">
              <a:off x="612531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1B3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56" name="Block Arc 55">
              <a:extLst>
                <a:ext uri="{FF2B5EF4-FFF2-40B4-BE49-F238E27FC236}">
                  <a16:creationId xmlns:a16="http://schemas.microsoft.com/office/drawing/2014/main" id="{597DCEB8-7059-54AD-BFB0-FC6E082B0034}"/>
                </a:ext>
              </a:extLst>
            </p:cNvPr>
            <p:cNvSpPr/>
            <p:nvPr/>
          </p:nvSpPr>
          <p:spPr>
            <a:xfrm rot="5400000" flipH="1">
              <a:off x="619790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EF7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827803C-89A3-60E7-277D-E11E085D519B}"/>
              </a:ext>
            </a:extLst>
          </p:cNvPr>
          <p:cNvGrpSpPr/>
          <p:nvPr/>
        </p:nvGrpSpPr>
        <p:grpSpPr>
          <a:xfrm rot="10800000">
            <a:off x="450099" y="2568371"/>
            <a:ext cx="180000" cy="180000"/>
            <a:chOff x="624731" y="1669109"/>
            <a:chExt cx="512303" cy="529443"/>
          </a:xfrm>
        </p:grpSpPr>
        <p:sp>
          <p:nvSpPr>
            <p:cNvPr id="58" name="Block Arc 57">
              <a:extLst>
                <a:ext uri="{FF2B5EF4-FFF2-40B4-BE49-F238E27FC236}">
                  <a16:creationId xmlns:a16="http://schemas.microsoft.com/office/drawing/2014/main" id="{531FB732-9745-016C-FBC9-5A02AFF87A2A}"/>
                </a:ext>
              </a:extLst>
            </p:cNvPr>
            <p:cNvSpPr/>
            <p:nvPr/>
          </p:nvSpPr>
          <p:spPr>
            <a:xfrm rot="16200000">
              <a:off x="612531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1B3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59" name="Block Arc 58">
              <a:extLst>
                <a:ext uri="{FF2B5EF4-FFF2-40B4-BE49-F238E27FC236}">
                  <a16:creationId xmlns:a16="http://schemas.microsoft.com/office/drawing/2014/main" id="{0D57776E-C78E-6123-77AB-BFA28057BA89}"/>
                </a:ext>
              </a:extLst>
            </p:cNvPr>
            <p:cNvSpPr/>
            <p:nvPr/>
          </p:nvSpPr>
          <p:spPr>
            <a:xfrm rot="5400000" flipH="1">
              <a:off x="619790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EF7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ACB4302-9986-561A-8B4A-BD1B8BBE63F4}"/>
              </a:ext>
            </a:extLst>
          </p:cNvPr>
          <p:cNvGrpSpPr/>
          <p:nvPr/>
        </p:nvGrpSpPr>
        <p:grpSpPr>
          <a:xfrm rot="10800000">
            <a:off x="470604" y="3544896"/>
            <a:ext cx="180000" cy="180000"/>
            <a:chOff x="624731" y="1669109"/>
            <a:chExt cx="512303" cy="529443"/>
          </a:xfrm>
        </p:grpSpPr>
        <p:sp>
          <p:nvSpPr>
            <p:cNvPr id="61" name="Block Arc 60">
              <a:extLst>
                <a:ext uri="{FF2B5EF4-FFF2-40B4-BE49-F238E27FC236}">
                  <a16:creationId xmlns:a16="http://schemas.microsoft.com/office/drawing/2014/main" id="{BD4A8BD2-C215-EDED-5BE8-F4F1D42A335F}"/>
                </a:ext>
              </a:extLst>
            </p:cNvPr>
            <p:cNvSpPr/>
            <p:nvPr/>
          </p:nvSpPr>
          <p:spPr>
            <a:xfrm rot="16200000">
              <a:off x="612531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1B3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62" name="Block Arc 61">
              <a:extLst>
                <a:ext uri="{FF2B5EF4-FFF2-40B4-BE49-F238E27FC236}">
                  <a16:creationId xmlns:a16="http://schemas.microsoft.com/office/drawing/2014/main" id="{4C340F52-0169-6B0B-A66F-5F8B89B0A45D}"/>
                </a:ext>
              </a:extLst>
            </p:cNvPr>
            <p:cNvSpPr/>
            <p:nvPr/>
          </p:nvSpPr>
          <p:spPr>
            <a:xfrm rot="5400000" flipH="1">
              <a:off x="619790" y="1681309"/>
              <a:ext cx="529443" cy="505044"/>
            </a:xfrm>
            <a:prstGeom prst="blockArc">
              <a:avLst>
                <a:gd name="adj1" fmla="val 9351128"/>
                <a:gd name="adj2" fmla="val 845272"/>
                <a:gd name="adj3" fmla="val 24139"/>
              </a:avLst>
            </a:prstGeom>
            <a:solidFill>
              <a:srgbClr val="EF7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D8A09FDE-9BB5-AB1F-6292-886D9099A8D5}"/>
              </a:ext>
            </a:extLst>
          </p:cNvPr>
          <p:cNvSpPr txBox="1"/>
          <p:nvPr/>
        </p:nvSpPr>
        <p:spPr>
          <a:xfrm>
            <a:off x="1961344" y="4185191"/>
            <a:ext cx="122951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sz="1400" dirty="0">
                <a:solidFill>
                  <a:srgbClr val="EF7F1A"/>
                </a:solidFill>
                <a:latin typeface="Mont"/>
              </a:rPr>
              <a:t>In ₹ Lakh Crores</a:t>
            </a:r>
            <a:endParaRPr lang="en-IN" sz="1400" dirty="0">
              <a:solidFill>
                <a:srgbClr val="EF7F1A"/>
              </a:solidFill>
              <a:latin typeface="Mont"/>
            </a:endParaRPr>
          </a:p>
        </p:txBody>
      </p:sp>
    </p:spTree>
    <p:extLst>
      <p:ext uri="{BB962C8B-B14F-4D97-AF65-F5344CB8AC3E}">
        <p14:creationId xmlns:p14="http://schemas.microsoft.com/office/powerpoint/2010/main" val="97750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4618</TotalTime>
  <Words>2373</Words>
  <Application>Microsoft Office PowerPoint</Application>
  <PresentationFormat>Widescreen</PresentationFormat>
  <Paragraphs>430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-apple-system</vt:lpstr>
      <vt:lpstr>Arial</vt:lpstr>
      <vt:lpstr>Bahnschrift Condensed</vt:lpstr>
      <vt:lpstr>Bahnschrift Light Condensed</vt:lpstr>
      <vt:lpstr>Bahnschrift SemiBold</vt:lpstr>
      <vt:lpstr>Bahnschrift SemiBold Condensed</vt:lpstr>
      <vt:lpstr>Calibri</vt:lpstr>
      <vt:lpstr>Calibri </vt:lpstr>
      <vt:lpstr>Calibri Light</vt:lpstr>
      <vt:lpstr>Mont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Tridib Ghosh</dc:creator>
  <cp:lastModifiedBy>Saurabh Joshi</cp:lastModifiedBy>
  <cp:revision>26</cp:revision>
  <cp:lastPrinted>2023-01-05T13:17:05Z</cp:lastPrinted>
  <dcterms:created xsi:type="dcterms:W3CDTF">2022-06-06T13:14:08Z</dcterms:created>
  <dcterms:modified xsi:type="dcterms:W3CDTF">2023-12-13T18:26:49Z</dcterms:modified>
</cp:coreProperties>
</file>